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Anton" charset="1" panose="00000500000000000000"/>
      <p:regular r:id="rId13"/>
    </p:embeddedFont>
    <p:embeddedFont>
      <p:font typeface="Open Sans Bold" charset="1" panose="00000000000000000000"/>
      <p:regular r:id="rId14"/>
    </p:embeddedFont>
    <p:embeddedFont>
      <p:font typeface="Open Sans" charset="1" panose="00000000000000000000"/>
      <p:regular r:id="rId15"/>
    </p:embeddedFont>
    <p:embeddedFont>
      <p:font typeface="Canva Sans" charset="1" panose="020B0503030501040103"/>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6.jpeg" Type="http://schemas.openxmlformats.org/officeDocument/2006/relationships/image"/><Relationship Id="rId4" Target="../media/image1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740313" y="3092995"/>
            <a:ext cx="14807373" cy="3691435"/>
          </a:xfrm>
          <a:prstGeom prst="rect">
            <a:avLst/>
          </a:prstGeom>
        </p:spPr>
        <p:txBody>
          <a:bodyPr anchor="t" rtlCol="false" tIns="0" lIns="0" bIns="0" rIns="0">
            <a:spAutoFit/>
          </a:bodyPr>
          <a:lstStyle/>
          <a:p>
            <a:pPr algn="ctr">
              <a:lnSpc>
                <a:spcPts val="30160"/>
              </a:lnSpc>
              <a:spcBef>
                <a:spcPct val="0"/>
              </a:spcBef>
            </a:pPr>
            <a:r>
              <a:rPr lang="en-US" sz="21542">
                <a:solidFill>
                  <a:srgbClr val="FFFFFF"/>
                </a:solidFill>
                <a:latin typeface="Anton"/>
                <a:ea typeface="Anton"/>
                <a:cs typeface="Anton"/>
                <a:sym typeface="Anton"/>
              </a:rPr>
              <a:t>EXOPLANETS</a:t>
            </a:r>
          </a:p>
        </p:txBody>
      </p:sp>
      <p:sp>
        <p:nvSpPr>
          <p:cNvPr name="Freeform 4" id="4"/>
          <p:cNvSpPr/>
          <p:nvPr/>
        </p:nvSpPr>
        <p:spPr>
          <a:xfrm flipH="false" flipV="false" rot="0">
            <a:off x="7978458" y="2305659"/>
            <a:ext cx="3192169" cy="4114800"/>
          </a:xfrm>
          <a:custGeom>
            <a:avLst/>
            <a:gdLst/>
            <a:ahLst/>
            <a:cxnLst/>
            <a:rect r="r" b="b" t="t" l="l"/>
            <a:pathLst>
              <a:path h="4114800" w="3192169">
                <a:moveTo>
                  <a:pt x="0" y="0"/>
                </a:moveTo>
                <a:lnTo>
                  <a:pt x="3192169" y="0"/>
                </a:lnTo>
                <a:lnTo>
                  <a:pt x="3192169" y="4114800"/>
                </a:lnTo>
                <a:lnTo>
                  <a:pt x="0" y="4114800"/>
                </a:lnTo>
                <a:lnTo>
                  <a:pt x="0" y="0"/>
                </a:lnTo>
                <a:close/>
              </a:path>
            </a:pathLst>
          </a:custGeom>
          <a:blipFill>
            <a:blip r:embed="rId3"/>
            <a:stretch>
              <a:fillRect l="0" t="0" r="0" b="0"/>
            </a:stretch>
          </a:blipFill>
        </p:spPr>
      </p:sp>
      <p:sp>
        <p:nvSpPr>
          <p:cNvPr name="Freeform 5" id="5"/>
          <p:cNvSpPr/>
          <p:nvPr/>
        </p:nvSpPr>
        <p:spPr>
          <a:xfrm flipH="true" flipV="false" rot="0">
            <a:off x="605855" y="756377"/>
            <a:ext cx="6735478" cy="7213363"/>
          </a:xfrm>
          <a:custGeom>
            <a:avLst/>
            <a:gdLst/>
            <a:ahLst/>
            <a:cxnLst/>
            <a:rect r="r" b="b" t="t" l="l"/>
            <a:pathLst>
              <a:path h="7213363" w="6735478">
                <a:moveTo>
                  <a:pt x="6735477" y="0"/>
                </a:moveTo>
                <a:lnTo>
                  <a:pt x="0" y="0"/>
                </a:lnTo>
                <a:lnTo>
                  <a:pt x="0" y="7213364"/>
                </a:lnTo>
                <a:lnTo>
                  <a:pt x="6735477" y="7213364"/>
                </a:lnTo>
                <a:lnTo>
                  <a:pt x="6735477" y="0"/>
                </a:lnTo>
                <a:close/>
              </a:path>
            </a:pathLst>
          </a:custGeom>
          <a:blipFill>
            <a:blip r:embed="rId4"/>
            <a:stretch>
              <a:fillRect l="0" t="0" r="0" b="0"/>
            </a:stretch>
          </a:blipFill>
        </p:spPr>
      </p:sp>
      <p:sp>
        <p:nvSpPr>
          <p:cNvPr name="Freeform 6" id="6"/>
          <p:cNvSpPr/>
          <p:nvPr/>
        </p:nvSpPr>
        <p:spPr>
          <a:xfrm flipH="true" flipV="false" rot="0">
            <a:off x="14605718" y="4981767"/>
            <a:ext cx="1941969" cy="2503256"/>
          </a:xfrm>
          <a:custGeom>
            <a:avLst/>
            <a:gdLst/>
            <a:ahLst/>
            <a:cxnLst/>
            <a:rect r="r" b="b" t="t" l="l"/>
            <a:pathLst>
              <a:path h="2503256" w="1941969">
                <a:moveTo>
                  <a:pt x="1941969" y="0"/>
                </a:moveTo>
                <a:lnTo>
                  <a:pt x="0" y="0"/>
                </a:lnTo>
                <a:lnTo>
                  <a:pt x="0" y="2503255"/>
                </a:lnTo>
                <a:lnTo>
                  <a:pt x="1941969" y="2503255"/>
                </a:lnTo>
                <a:lnTo>
                  <a:pt x="1941969" y="0"/>
                </a:lnTo>
                <a:close/>
              </a:path>
            </a:pathLst>
          </a:custGeom>
          <a:blipFill>
            <a:blip r:embed="rId3"/>
            <a:stretch>
              <a:fillRect l="0" t="0" r="0" b="0"/>
            </a:stretch>
          </a:blipFill>
        </p:spPr>
      </p:sp>
      <p:grpSp>
        <p:nvGrpSpPr>
          <p:cNvPr name="Group 7" id="7"/>
          <p:cNvGrpSpPr/>
          <p:nvPr/>
        </p:nvGrpSpPr>
        <p:grpSpPr>
          <a:xfrm rot="0">
            <a:off x="18240375" y="8165445"/>
            <a:ext cx="47625" cy="1092855"/>
            <a:chOff x="0" y="0"/>
            <a:chExt cx="12543" cy="287830"/>
          </a:xfrm>
        </p:grpSpPr>
        <p:sp>
          <p:nvSpPr>
            <p:cNvPr name="Freeform 8" id="8"/>
            <p:cNvSpPr/>
            <p:nvPr/>
          </p:nvSpPr>
          <p:spPr>
            <a:xfrm flipH="false" flipV="false" rot="0">
              <a:off x="0" y="0"/>
              <a:ext cx="12543" cy="287830"/>
            </a:xfrm>
            <a:custGeom>
              <a:avLst/>
              <a:gdLst/>
              <a:ahLst/>
              <a:cxnLst/>
              <a:rect r="r" b="b" t="t" l="l"/>
              <a:pathLst>
                <a:path h="287830" w="12543">
                  <a:moveTo>
                    <a:pt x="0" y="0"/>
                  </a:moveTo>
                  <a:lnTo>
                    <a:pt x="12543" y="0"/>
                  </a:lnTo>
                  <a:lnTo>
                    <a:pt x="12543" y="287830"/>
                  </a:lnTo>
                  <a:lnTo>
                    <a:pt x="0" y="287830"/>
                  </a:lnTo>
                  <a:close/>
                </a:path>
              </a:pathLst>
            </a:custGeom>
            <a:solidFill>
              <a:srgbClr val="FFFFFF"/>
            </a:solidFill>
          </p:spPr>
        </p:sp>
        <p:sp>
          <p:nvSpPr>
            <p:cNvPr name="TextBox 9" id="9"/>
            <p:cNvSpPr txBox="true"/>
            <p:nvPr/>
          </p:nvSpPr>
          <p:spPr>
            <a:xfrm>
              <a:off x="0" y="-38100"/>
              <a:ext cx="12543" cy="325930"/>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740313" y="6429984"/>
            <a:ext cx="14807373" cy="953135"/>
          </a:xfrm>
          <a:prstGeom prst="rect">
            <a:avLst/>
          </a:prstGeom>
        </p:spPr>
        <p:txBody>
          <a:bodyPr anchor="t" rtlCol="false" tIns="0" lIns="0" bIns="0" rIns="0">
            <a:spAutoFit/>
          </a:bodyPr>
          <a:lstStyle/>
          <a:p>
            <a:pPr algn="ctr">
              <a:lnSpc>
                <a:spcPts val="7840"/>
              </a:lnSpc>
              <a:spcBef>
                <a:spcPct val="0"/>
              </a:spcBef>
            </a:pPr>
            <a:r>
              <a:rPr lang="en-US" sz="5600">
                <a:solidFill>
                  <a:srgbClr val="FFFFFF"/>
                </a:solidFill>
                <a:latin typeface="Anton"/>
                <a:ea typeface="Anton"/>
                <a:cs typeface="Anton"/>
                <a:sym typeface="Anton"/>
              </a:rPr>
              <a:t>YOU DON’T KNOW ABOUT OUTER SPACE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18240375" y="8165445"/>
            <a:ext cx="47625" cy="1092855"/>
            <a:chOff x="0" y="0"/>
            <a:chExt cx="12543" cy="287830"/>
          </a:xfrm>
        </p:grpSpPr>
        <p:sp>
          <p:nvSpPr>
            <p:cNvPr name="Freeform 4" id="4"/>
            <p:cNvSpPr/>
            <p:nvPr/>
          </p:nvSpPr>
          <p:spPr>
            <a:xfrm flipH="false" flipV="false" rot="0">
              <a:off x="0" y="0"/>
              <a:ext cx="12543" cy="287830"/>
            </a:xfrm>
            <a:custGeom>
              <a:avLst/>
              <a:gdLst/>
              <a:ahLst/>
              <a:cxnLst/>
              <a:rect r="r" b="b" t="t" l="l"/>
              <a:pathLst>
                <a:path h="287830" w="12543">
                  <a:moveTo>
                    <a:pt x="0" y="0"/>
                  </a:moveTo>
                  <a:lnTo>
                    <a:pt x="12543" y="0"/>
                  </a:lnTo>
                  <a:lnTo>
                    <a:pt x="12543" y="287830"/>
                  </a:lnTo>
                  <a:lnTo>
                    <a:pt x="0" y="287830"/>
                  </a:lnTo>
                  <a:close/>
                </a:path>
              </a:pathLst>
            </a:custGeom>
            <a:solidFill>
              <a:srgbClr val="FFFFFF"/>
            </a:solidFill>
          </p:spPr>
        </p:sp>
        <p:sp>
          <p:nvSpPr>
            <p:cNvPr name="TextBox 5" id="5"/>
            <p:cNvSpPr txBox="true"/>
            <p:nvPr/>
          </p:nvSpPr>
          <p:spPr>
            <a:xfrm>
              <a:off x="0" y="-38100"/>
              <a:ext cx="12543" cy="3259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967498" y="2004165"/>
            <a:ext cx="6278671" cy="6278671"/>
            <a:chOff x="0" y="0"/>
            <a:chExt cx="1653642" cy="1653642"/>
          </a:xfrm>
        </p:grpSpPr>
        <p:sp>
          <p:nvSpPr>
            <p:cNvPr name="Freeform 7" id="7"/>
            <p:cNvSpPr/>
            <p:nvPr/>
          </p:nvSpPr>
          <p:spPr>
            <a:xfrm flipH="false" flipV="false" rot="0">
              <a:off x="0" y="0"/>
              <a:ext cx="1653642" cy="1653642"/>
            </a:xfrm>
            <a:custGeom>
              <a:avLst/>
              <a:gdLst/>
              <a:ahLst/>
              <a:cxnLst/>
              <a:rect r="r" b="b" t="t" l="l"/>
              <a:pathLst>
                <a:path h="1653642" w="1653642">
                  <a:moveTo>
                    <a:pt x="0" y="0"/>
                  </a:moveTo>
                  <a:lnTo>
                    <a:pt x="1653642" y="0"/>
                  </a:lnTo>
                  <a:lnTo>
                    <a:pt x="1653642" y="1653642"/>
                  </a:lnTo>
                  <a:lnTo>
                    <a:pt x="0" y="1653642"/>
                  </a:lnTo>
                  <a:close/>
                </a:path>
              </a:pathLst>
            </a:custGeom>
            <a:solidFill>
              <a:srgbClr val="FFFFFF">
                <a:alpha val="6667"/>
              </a:srgbClr>
            </a:solidFill>
          </p:spPr>
        </p:sp>
        <p:sp>
          <p:nvSpPr>
            <p:cNvPr name="TextBox 8" id="8"/>
            <p:cNvSpPr txBox="true"/>
            <p:nvPr/>
          </p:nvSpPr>
          <p:spPr>
            <a:xfrm>
              <a:off x="0" y="-38100"/>
              <a:ext cx="1653642" cy="169174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382297" y="2418964"/>
            <a:ext cx="5449073" cy="544907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3"/>
              <a:stretch>
                <a:fillRect l="-28740" t="0" r="-28740" b="0"/>
              </a:stretch>
            </a:blipFill>
          </p:spPr>
        </p:sp>
      </p:grpSp>
      <p:sp>
        <p:nvSpPr>
          <p:cNvPr name="TextBox 11" id="11"/>
          <p:cNvSpPr txBox="true"/>
          <p:nvPr/>
        </p:nvSpPr>
        <p:spPr>
          <a:xfrm rot="0">
            <a:off x="9936748" y="1880340"/>
            <a:ext cx="6035433" cy="2263775"/>
          </a:xfrm>
          <a:prstGeom prst="rect">
            <a:avLst/>
          </a:prstGeom>
        </p:spPr>
        <p:txBody>
          <a:bodyPr anchor="t" rtlCol="false" tIns="0" lIns="0" bIns="0" rIns="0">
            <a:spAutoFit/>
          </a:bodyPr>
          <a:lstStyle/>
          <a:p>
            <a:pPr algn="l">
              <a:lnSpc>
                <a:spcPts val="9099"/>
              </a:lnSpc>
              <a:spcBef>
                <a:spcPct val="0"/>
              </a:spcBef>
            </a:pPr>
            <a:r>
              <a:rPr lang="en-US" sz="6499">
                <a:solidFill>
                  <a:srgbClr val="FFFFFF"/>
                </a:solidFill>
                <a:latin typeface="Anton"/>
                <a:ea typeface="Anton"/>
                <a:cs typeface="Anton"/>
                <a:sym typeface="Anton"/>
              </a:rPr>
              <a:t>WELCOME TO OUR SOLAR SYSTEM</a:t>
            </a:r>
          </a:p>
        </p:txBody>
      </p:sp>
      <p:sp>
        <p:nvSpPr>
          <p:cNvPr name="TextBox 12" id="12"/>
          <p:cNvSpPr txBox="true"/>
          <p:nvPr/>
        </p:nvSpPr>
        <p:spPr>
          <a:xfrm rot="0">
            <a:off x="9936748" y="5563663"/>
            <a:ext cx="6035433" cy="14789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Open Sans Bold"/>
                <a:ea typeface="Open Sans Bold"/>
                <a:cs typeface="Open Sans Bold"/>
                <a:sym typeface="Open Sans Bold"/>
              </a:rPr>
              <a:t>The solar system consists of the Sun and the objects that orbit it, including eight planets—Mercury, Venus, Earth, Mars, Jupiter, Saturn, Uranus, and Neptune. It also contains moons, asteroids, and comets, all bound by the Sun's gravity. The solar system is part of the Milky Way galaxy and continues to be explored for insights into planetary origins and life beyond Earth.</a:t>
            </a:r>
          </a:p>
        </p:txBody>
      </p:sp>
      <p:sp>
        <p:nvSpPr>
          <p:cNvPr name="TextBox 13" id="13"/>
          <p:cNvSpPr txBox="true"/>
          <p:nvPr/>
        </p:nvSpPr>
        <p:spPr>
          <a:xfrm rot="0">
            <a:off x="9936748" y="5087636"/>
            <a:ext cx="2378606" cy="297180"/>
          </a:xfrm>
          <a:prstGeom prst="rect">
            <a:avLst/>
          </a:prstGeom>
        </p:spPr>
        <p:txBody>
          <a:bodyPr anchor="t" rtlCol="false" tIns="0" lIns="0" bIns="0" rIns="0">
            <a:spAutoFit/>
          </a:bodyPr>
          <a:lstStyle/>
          <a:p>
            <a:pPr algn="l">
              <a:lnSpc>
                <a:spcPts val="2519"/>
              </a:lnSpc>
              <a:spcBef>
                <a:spcPct val="0"/>
              </a:spcBef>
            </a:pPr>
            <a:r>
              <a:rPr lang="en-US" b="true" sz="1799">
                <a:solidFill>
                  <a:srgbClr val="FFFFFF"/>
                </a:solidFill>
                <a:latin typeface="Open Sans Bold"/>
                <a:ea typeface="Open Sans Bold"/>
                <a:cs typeface="Open Sans Bold"/>
                <a:sym typeface="Open Sans Bold"/>
              </a:rPr>
              <a:t>About Solar System</a:t>
            </a:r>
          </a:p>
        </p:txBody>
      </p:sp>
      <p:sp>
        <p:nvSpPr>
          <p:cNvPr name="TextBox 14" id="14"/>
          <p:cNvSpPr txBox="true"/>
          <p:nvPr/>
        </p:nvSpPr>
        <p:spPr>
          <a:xfrm rot="0">
            <a:off x="9936748" y="7656537"/>
            <a:ext cx="6035433" cy="2197735"/>
          </a:xfrm>
          <a:prstGeom prst="rect">
            <a:avLst/>
          </a:prstGeom>
        </p:spPr>
        <p:txBody>
          <a:bodyPr anchor="t" rtlCol="false" tIns="0" lIns="0" bIns="0" rIns="0">
            <a:spAutoFit/>
          </a:bodyPr>
          <a:lstStyle/>
          <a:p>
            <a:pPr algn="l">
              <a:lnSpc>
                <a:spcPts val="2239"/>
              </a:lnSpc>
              <a:spcBef>
                <a:spcPct val="0"/>
              </a:spcBef>
            </a:pPr>
            <a:r>
              <a:rPr lang="en-US" b="true" sz="1599">
                <a:solidFill>
                  <a:srgbClr val="FFFFFF"/>
                </a:solidFill>
                <a:latin typeface="Open Sans Bold"/>
                <a:ea typeface="Open Sans Bold"/>
                <a:cs typeface="Open Sans Bold"/>
                <a:sym typeface="Open Sans Bold"/>
              </a:rPr>
              <a:t>A galaxy is a massive system of stars, planets, gas, dust, and dark matter bound together by gravity. Our galaxy, the Milky Way, contains billions of stars, including our Sun, and spans about 100,000 light-years across. Galaxies come in different shapes, such as spiral, elliptical, and irregular, and they are scattered throughout the universe. They are the building blocks of the universe, with billions of galaxies making up the vast expanse of space.</a:t>
            </a:r>
          </a:p>
        </p:txBody>
      </p:sp>
      <p:sp>
        <p:nvSpPr>
          <p:cNvPr name="TextBox 15" id="15"/>
          <p:cNvSpPr txBox="true"/>
          <p:nvPr/>
        </p:nvSpPr>
        <p:spPr>
          <a:xfrm rot="0">
            <a:off x="9936748" y="7180510"/>
            <a:ext cx="2378606" cy="297180"/>
          </a:xfrm>
          <a:prstGeom prst="rect">
            <a:avLst/>
          </a:prstGeom>
        </p:spPr>
        <p:txBody>
          <a:bodyPr anchor="t" rtlCol="false" tIns="0" lIns="0" bIns="0" rIns="0">
            <a:spAutoFit/>
          </a:bodyPr>
          <a:lstStyle/>
          <a:p>
            <a:pPr algn="l">
              <a:lnSpc>
                <a:spcPts val="2519"/>
              </a:lnSpc>
              <a:spcBef>
                <a:spcPct val="0"/>
              </a:spcBef>
            </a:pPr>
            <a:r>
              <a:rPr lang="en-US" b="true" sz="1799">
                <a:solidFill>
                  <a:srgbClr val="FFFFFF"/>
                </a:solidFill>
                <a:latin typeface="Open Sans Bold"/>
                <a:ea typeface="Open Sans Bold"/>
                <a:cs typeface="Open Sans Bold"/>
                <a:sym typeface="Open Sans Bold"/>
              </a:rPr>
              <a:t>About Galaxy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18240375" y="8165445"/>
            <a:ext cx="47625" cy="1092855"/>
            <a:chOff x="0" y="0"/>
            <a:chExt cx="12543" cy="287830"/>
          </a:xfrm>
        </p:grpSpPr>
        <p:sp>
          <p:nvSpPr>
            <p:cNvPr name="Freeform 4" id="4"/>
            <p:cNvSpPr/>
            <p:nvPr/>
          </p:nvSpPr>
          <p:spPr>
            <a:xfrm flipH="false" flipV="false" rot="0">
              <a:off x="0" y="0"/>
              <a:ext cx="12543" cy="287830"/>
            </a:xfrm>
            <a:custGeom>
              <a:avLst/>
              <a:gdLst/>
              <a:ahLst/>
              <a:cxnLst/>
              <a:rect r="r" b="b" t="t" l="l"/>
              <a:pathLst>
                <a:path h="287830" w="12543">
                  <a:moveTo>
                    <a:pt x="0" y="0"/>
                  </a:moveTo>
                  <a:lnTo>
                    <a:pt x="12543" y="0"/>
                  </a:lnTo>
                  <a:lnTo>
                    <a:pt x="12543" y="287830"/>
                  </a:lnTo>
                  <a:lnTo>
                    <a:pt x="0" y="287830"/>
                  </a:lnTo>
                  <a:close/>
                </a:path>
              </a:pathLst>
            </a:custGeom>
            <a:solidFill>
              <a:srgbClr val="FFFFFF"/>
            </a:solidFill>
          </p:spPr>
        </p:sp>
        <p:sp>
          <p:nvSpPr>
            <p:cNvPr name="TextBox 5" id="5"/>
            <p:cNvSpPr txBox="true"/>
            <p:nvPr/>
          </p:nvSpPr>
          <p:spPr>
            <a:xfrm>
              <a:off x="0" y="-38100"/>
              <a:ext cx="12543" cy="3259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0" y="2004165"/>
            <a:ext cx="8246169" cy="6278671"/>
            <a:chOff x="0" y="0"/>
            <a:chExt cx="2171831" cy="1653642"/>
          </a:xfrm>
        </p:grpSpPr>
        <p:sp>
          <p:nvSpPr>
            <p:cNvPr name="Freeform 7" id="7"/>
            <p:cNvSpPr/>
            <p:nvPr/>
          </p:nvSpPr>
          <p:spPr>
            <a:xfrm flipH="false" flipV="false" rot="0">
              <a:off x="0" y="0"/>
              <a:ext cx="2171831" cy="1653642"/>
            </a:xfrm>
            <a:custGeom>
              <a:avLst/>
              <a:gdLst/>
              <a:ahLst/>
              <a:cxnLst/>
              <a:rect r="r" b="b" t="t" l="l"/>
              <a:pathLst>
                <a:path h="1653642" w="2171831">
                  <a:moveTo>
                    <a:pt x="0" y="0"/>
                  </a:moveTo>
                  <a:lnTo>
                    <a:pt x="2171831" y="0"/>
                  </a:lnTo>
                  <a:lnTo>
                    <a:pt x="2171831" y="1653642"/>
                  </a:lnTo>
                  <a:lnTo>
                    <a:pt x="0" y="1653642"/>
                  </a:lnTo>
                  <a:close/>
                </a:path>
              </a:pathLst>
            </a:custGeom>
            <a:solidFill>
              <a:srgbClr val="FFFFFF">
                <a:alpha val="6667"/>
              </a:srgbClr>
            </a:solidFill>
          </p:spPr>
        </p:sp>
        <p:sp>
          <p:nvSpPr>
            <p:cNvPr name="TextBox 8" id="8"/>
            <p:cNvSpPr txBox="true"/>
            <p:nvPr/>
          </p:nvSpPr>
          <p:spPr>
            <a:xfrm>
              <a:off x="0" y="-38100"/>
              <a:ext cx="2171831" cy="169174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2418964"/>
            <a:ext cx="7831370" cy="5449073"/>
            <a:chOff x="0" y="0"/>
            <a:chExt cx="1168151" cy="812800"/>
          </a:xfrm>
        </p:grpSpPr>
        <p:sp>
          <p:nvSpPr>
            <p:cNvPr name="Freeform 10" id="10"/>
            <p:cNvSpPr/>
            <p:nvPr/>
          </p:nvSpPr>
          <p:spPr>
            <a:xfrm flipH="false" flipV="false" rot="0">
              <a:off x="0" y="0"/>
              <a:ext cx="1168150" cy="812800"/>
            </a:xfrm>
            <a:custGeom>
              <a:avLst/>
              <a:gdLst/>
              <a:ahLst/>
              <a:cxnLst/>
              <a:rect r="r" b="b" t="t" l="l"/>
              <a:pathLst>
                <a:path h="812800" w="1168150">
                  <a:moveTo>
                    <a:pt x="0" y="0"/>
                  </a:moveTo>
                  <a:lnTo>
                    <a:pt x="1168150" y="0"/>
                  </a:lnTo>
                  <a:lnTo>
                    <a:pt x="1168150" y="812800"/>
                  </a:lnTo>
                  <a:lnTo>
                    <a:pt x="0" y="812800"/>
                  </a:lnTo>
                  <a:close/>
                </a:path>
              </a:pathLst>
            </a:custGeom>
            <a:blipFill>
              <a:blip r:embed="rId3"/>
              <a:stretch>
                <a:fillRect l="-5664" t="0" r="-5664" b="0"/>
              </a:stretch>
            </a:blipFill>
          </p:spPr>
        </p:sp>
      </p:grpSp>
      <p:sp>
        <p:nvSpPr>
          <p:cNvPr name="TextBox 11" id="11"/>
          <p:cNvSpPr txBox="true"/>
          <p:nvPr/>
        </p:nvSpPr>
        <p:spPr>
          <a:xfrm rot="0">
            <a:off x="9791110" y="1880340"/>
            <a:ext cx="8860992" cy="1111250"/>
          </a:xfrm>
          <a:prstGeom prst="rect">
            <a:avLst/>
          </a:prstGeom>
        </p:spPr>
        <p:txBody>
          <a:bodyPr anchor="t" rtlCol="false" tIns="0" lIns="0" bIns="0" rIns="0">
            <a:spAutoFit/>
          </a:bodyPr>
          <a:lstStyle/>
          <a:p>
            <a:pPr algn="l">
              <a:lnSpc>
                <a:spcPts val="9099"/>
              </a:lnSpc>
              <a:spcBef>
                <a:spcPct val="0"/>
              </a:spcBef>
            </a:pPr>
            <a:r>
              <a:rPr lang="en-US" sz="6499">
                <a:solidFill>
                  <a:srgbClr val="FFFFFF"/>
                </a:solidFill>
                <a:latin typeface="Anton"/>
                <a:ea typeface="Anton"/>
                <a:cs typeface="Anton"/>
                <a:sym typeface="Anton"/>
              </a:rPr>
              <a:t>OUR VISION AND MISSION</a:t>
            </a:r>
          </a:p>
        </p:txBody>
      </p:sp>
      <p:sp>
        <p:nvSpPr>
          <p:cNvPr name="TextBox 12" id="12"/>
          <p:cNvSpPr txBox="true"/>
          <p:nvPr/>
        </p:nvSpPr>
        <p:spPr>
          <a:xfrm rot="0">
            <a:off x="10813903" y="3910015"/>
            <a:ext cx="5237256" cy="1153795"/>
          </a:xfrm>
          <a:prstGeom prst="rect">
            <a:avLst/>
          </a:prstGeom>
        </p:spPr>
        <p:txBody>
          <a:bodyPr anchor="t" rtlCol="false" tIns="0" lIns="0" bIns="0" rIns="0">
            <a:spAutoFit/>
          </a:bodyPr>
          <a:lstStyle/>
          <a:p>
            <a:pPr algn="l">
              <a:lnSpc>
                <a:spcPts val="3079"/>
              </a:lnSpc>
            </a:pPr>
            <a:r>
              <a:rPr lang="en-US" sz="2199">
                <a:solidFill>
                  <a:srgbClr val="FFFFFF"/>
                </a:solidFill>
                <a:latin typeface="Open Sans"/>
                <a:ea typeface="Open Sans"/>
                <a:cs typeface="Open Sans"/>
                <a:sym typeface="Open Sans"/>
              </a:rPr>
              <a:t>•To make the exploration of distant worlds accessible to all.</a:t>
            </a:r>
          </a:p>
          <a:p>
            <a:pPr algn="l">
              <a:lnSpc>
                <a:spcPts val="3079"/>
              </a:lnSpc>
              <a:spcBef>
                <a:spcPct val="0"/>
              </a:spcBef>
            </a:pPr>
          </a:p>
        </p:txBody>
      </p:sp>
      <p:grpSp>
        <p:nvGrpSpPr>
          <p:cNvPr name="Group 13" id="13"/>
          <p:cNvGrpSpPr/>
          <p:nvPr/>
        </p:nvGrpSpPr>
        <p:grpSpPr>
          <a:xfrm rot="0">
            <a:off x="9791110" y="3948115"/>
            <a:ext cx="597723" cy="59772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45454"/>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9919622" y="4138435"/>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01</a:t>
            </a:r>
          </a:p>
        </p:txBody>
      </p:sp>
      <p:sp>
        <p:nvSpPr>
          <p:cNvPr name="TextBox 17" id="17"/>
          <p:cNvSpPr txBox="true"/>
          <p:nvPr/>
        </p:nvSpPr>
        <p:spPr>
          <a:xfrm rot="0">
            <a:off x="10813903" y="5683338"/>
            <a:ext cx="5237256" cy="92583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To create an engaging mobile application that chronicles the history, present, and future of exoplanet discovery</a:t>
            </a:r>
          </a:p>
        </p:txBody>
      </p:sp>
      <p:grpSp>
        <p:nvGrpSpPr>
          <p:cNvPr name="Group 18" id="18"/>
          <p:cNvGrpSpPr/>
          <p:nvPr/>
        </p:nvGrpSpPr>
        <p:grpSpPr>
          <a:xfrm rot="0">
            <a:off x="9791110" y="5711913"/>
            <a:ext cx="597723" cy="59772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45454"/>
            </a:solidFill>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9919622" y="5902233"/>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02</a:t>
            </a:r>
          </a:p>
        </p:txBody>
      </p:sp>
      <p:sp>
        <p:nvSpPr>
          <p:cNvPr name="TextBox 22" id="22"/>
          <p:cNvSpPr txBox="true"/>
          <p:nvPr/>
        </p:nvSpPr>
        <p:spPr>
          <a:xfrm rot="0">
            <a:off x="10813903" y="7447136"/>
            <a:ext cx="5237256" cy="2058670"/>
          </a:xfrm>
          <a:prstGeom prst="rect">
            <a:avLst/>
          </a:prstGeom>
        </p:spPr>
        <p:txBody>
          <a:bodyPr anchor="t" rtlCol="false" tIns="0" lIns="0" bIns="0" rIns="0">
            <a:spAutoFit/>
          </a:bodyPr>
          <a:lstStyle/>
          <a:p>
            <a:pPr algn="l">
              <a:lnSpc>
                <a:spcPts val="2239"/>
              </a:lnSpc>
            </a:pPr>
            <a:r>
              <a:rPr lang="en-US" sz="1599">
                <a:solidFill>
                  <a:srgbClr val="FFFFFF"/>
                </a:solidFill>
                <a:latin typeface="Open Sans"/>
                <a:ea typeface="Open Sans"/>
                <a:cs typeface="Open Sans"/>
                <a:sym typeface="Open Sans"/>
              </a:rPr>
              <a:t>To foster global awareness and interest in space exploration by making the science of exoplanets accessible and exciting, promoting a deeper appreciation for the vastness of the universe and humanity's place within it.</a:t>
            </a:r>
          </a:p>
          <a:p>
            <a:pPr algn="l">
              <a:lnSpc>
                <a:spcPts val="1820"/>
              </a:lnSpc>
            </a:pPr>
          </a:p>
          <a:p>
            <a:pPr algn="l">
              <a:lnSpc>
                <a:spcPts val="1820"/>
              </a:lnSpc>
            </a:pPr>
          </a:p>
          <a:p>
            <a:pPr algn="l">
              <a:lnSpc>
                <a:spcPts val="1820"/>
              </a:lnSpc>
              <a:spcBef>
                <a:spcPct val="0"/>
              </a:spcBef>
            </a:pPr>
          </a:p>
        </p:txBody>
      </p:sp>
      <p:grpSp>
        <p:nvGrpSpPr>
          <p:cNvPr name="Group 23" id="23"/>
          <p:cNvGrpSpPr/>
          <p:nvPr/>
        </p:nvGrpSpPr>
        <p:grpSpPr>
          <a:xfrm rot="0">
            <a:off x="9791110" y="7475711"/>
            <a:ext cx="597723" cy="59772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45454"/>
            </a:solidFill>
          </p:spPr>
        </p:sp>
        <p:sp>
          <p:nvSpPr>
            <p:cNvPr name="TextBox 25" id="2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9919622" y="7666031"/>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18240375" y="8567053"/>
            <a:ext cx="47625" cy="980224"/>
            <a:chOff x="0" y="0"/>
            <a:chExt cx="12543" cy="258166"/>
          </a:xfrm>
        </p:grpSpPr>
        <p:sp>
          <p:nvSpPr>
            <p:cNvPr name="Freeform 4" id="4"/>
            <p:cNvSpPr/>
            <p:nvPr/>
          </p:nvSpPr>
          <p:spPr>
            <a:xfrm flipH="false" flipV="false" rot="0">
              <a:off x="0" y="0"/>
              <a:ext cx="12543" cy="258166"/>
            </a:xfrm>
            <a:custGeom>
              <a:avLst/>
              <a:gdLst/>
              <a:ahLst/>
              <a:cxnLst/>
              <a:rect r="r" b="b" t="t" l="l"/>
              <a:pathLst>
                <a:path h="258166" w="12543">
                  <a:moveTo>
                    <a:pt x="0" y="0"/>
                  </a:moveTo>
                  <a:lnTo>
                    <a:pt x="12543" y="0"/>
                  </a:lnTo>
                  <a:lnTo>
                    <a:pt x="12543" y="258166"/>
                  </a:lnTo>
                  <a:lnTo>
                    <a:pt x="0" y="258166"/>
                  </a:lnTo>
                  <a:close/>
                </a:path>
              </a:pathLst>
            </a:custGeom>
            <a:solidFill>
              <a:srgbClr val="FFFFFF"/>
            </a:solidFill>
          </p:spPr>
        </p:sp>
        <p:sp>
          <p:nvSpPr>
            <p:cNvPr name="TextBox 5" id="5"/>
            <p:cNvSpPr txBox="true"/>
            <p:nvPr/>
          </p:nvSpPr>
          <p:spPr>
            <a:xfrm>
              <a:off x="0" y="-38100"/>
              <a:ext cx="12543" cy="296266"/>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68100" y="4876819"/>
            <a:ext cx="5247680" cy="6865250"/>
            <a:chOff x="0" y="0"/>
            <a:chExt cx="1191486" cy="1558756"/>
          </a:xfrm>
        </p:grpSpPr>
        <p:sp>
          <p:nvSpPr>
            <p:cNvPr name="Freeform 7" id="7"/>
            <p:cNvSpPr/>
            <p:nvPr/>
          </p:nvSpPr>
          <p:spPr>
            <a:xfrm flipH="false" flipV="false" rot="0">
              <a:off x="0" y="0"/>
              <a:ext cx="1191486" cy="1558756"/>
            </a:xfrm>
            <a:custGeom>
              <a:avLst/>
              <a:gdLst/>
              <a:ahLst/>
              <a:cxnLst/>
              <a:rect r="r" b="b" t="t" l="l"/>
              <a:pathLst>
                <a:path h="1558756" w="1191486">
                  <a:moveTo>
                    <a:pt x="0" y="0"/>
                  </a:moveTo>
                  <a:lnTo>
                    <a:pt x="1191486" y="0"/>
                  </a:lnTo>
                  <a:lnTo>
                    <a:pt x="1191486" y="1558756"/>
                  </a:lnTo>
                  <a:lnTo>
                    <a:pt x="0" y="1558756"/>
                  </a:lnTo>
                  <a:close/>
                </a:path>
              </a:pathLst>
            </a:custGeom>
            <a:solidFill>
              <a:srgbClr val="FFFFFF">
                <a:alpha val="6667"/>
              </a:srgbClr>
            </a:solidFill>
          </p:spPr>
        </p:sp>
        <p:sp>
          <p:nvSpPr>
            <p:cNvPr name="TextBox 8" id="8"/>
            <p:cNvSpPr txBox="true"/>
            <p:nvPr/>
          </p:nvSpPr>
          <p:spPr>
            <a:xfrm>
              <a:off x="0" y="-38100"/>
              <a:ext cx="1191486" cy="159685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150384" y="5106985"/>
            <a:ext cx="3483113" cy="6955263"/>
            <a:chOff x="0" y="0"/>
            <a:chExt cx="812800" cy="1623042"/>
          </a:xfrm>
        </p:grpSpPr>
        <p:sp>
          <p:nvSpPr>
            <p:cNvPr name="Freeform 10" id="10"/>
            <p:cNvSpPr/>
            <p:nvPr/>
          </p:nvSpPr>
          <p:spPr>
            <a:xfrm flipH="false" flipV="false" rot="0">
              <a:off x="0" y="0"/>
              <a:ext cx="812800" cy="1623042"/>
            </a:xfrm>
            <a:custGeom>
              <a:avLst/>
              <a:gdLst/>
              <a:ahLst/>
              <a:cxnLst/>
              <a:rect r="r" b="b" t="t" l="l"/>
              <a:pathLst>
                <a:path h="1623042" w="812800">
                  <a:moveTo>
                    <a:pt x="0" y="0"/>
                  </a:moveTo>
                  <a:lnTo>
                    <a:pt x="812800" y="0"/>
                  </a:lnTo>
                  <a:lnTo>
                    <a:pt x="812800" y="1623042"/>
                  </a:lnTo>
                  <a:lnTo>
                    <a:pt x="0" y="1623042"/>
                  </a:lnTo>
                  <a:close/>
                </a:path>
              </a:pathLst>
            </a:custGeom>
            <a:blipFill>
              <a:blip r:embed="rId3"/>
              <a:stretch>
                <a:fillRect l="0" t="-4342" r="0" b="-4342"/>
              </a:stretch>
            </a:blipFill>
          </p:spPr>
        </p:sp>
      </p:grpSp>
      <p:grpSp>
        <p:nvGrpSpPr>
          <p:cNvPr name="Group 11" id="11"/>
          <p:cNvGrpSpPr/>
          <p:nvPr/>
        </p:nvGrpSpPr>
        <p:grpSpPr>
          <a:xfrm rot="0">
            <a:off x="6520160" y="4876819"/>
            <a:ext cx="5247680" cy="6865250"/>
            <a:chOff x="0" y="0"/>
            <a:chExt cx="1191486" cy="1558756"/>
          </a:xfrm>
        </p:grpSpPr>
        <p:sp>
          <p:nvSpPr>
            <p:cNvPr name="Freeform 12" id="12"/>
            <p:cNvSpPr/>
            <p:nvPr/>
          </p:nvSpPr>
          <p:spPr>
            <a:xfrm flipH="false" flipV="false" rot="0">
              <a:off x="0" y="0"/>
              <a:ext cx="1191486" cy="1558756"/>
            </a:xfrm>
            <a:custGeom>
              <a:avLst/>
              <a:gdLst/>
              <a:ahLst/>
              <a:cxnLst/>
              <a:rect r="r" b="b" t="t" l="l"/>
              <a:pathLst>
                <a:path h="1558756" w="1191486">
                  <a:moveTo>
                    <a:pt x="0" y="0"/>
                  </a:moveTo>
                  <a:lnTo>
                    <a:pt x="1191486" y="0"/>
                  </a:lnTo>
                  <a:lnTo>
                    <a:pt x="1191486" y="1558756"/>
                  </a:lnTo>
                  <a:lnTo>
                    <a:pt x="0" y="1558756"/>
                  </a:lnTo>
                  <a:close/>
                </a:path>
              </a:pathLst>
            </a:custGeom>
            <a:solidFill>
              <a:srgbClr val="FFFFFF">
                <a:alpha val="6667"/>
              </a:srgbClr>
            </a:solidFill>
          </p:spPr>
        </p:sp>
        <p:sp>
          <p:nvSpPr>
            <p:cNvPr name="TextBox 13" id="13"/>
            <p:cNvSpPr txBox="true"/>
            <p:nvPr/>
          </p:nvSpPr>
          <p:spPr>
            <a:xfrm>
              <a:off x="0" y="-38100"/>
              <a:ext cx="1191486" cy="159685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7402443" y="5106985"/>
            <a:ext cx="3483113" cy="6955263"/>
            <a:chOff x="0" y="0"/>
            <a:chExt cx="812800" cy="1623042"/>
          </a:xfrm>
        </p:grpSpPr>
        <p:sp>
          <p:nvSpPr>
            <p:cNvPr name="Freeform 15" id="15"/>
            <p:cNvSpPr/>
            <p:nvPr/>
          </p:nvSpPr>
          <p:spPr>
            <a:xfrm flipH="false" flipV="false" rot="0">
              <a:off x="0" y="0"/>
              <a:ext cx="812800" cy="1623042"/>
            </a:xfrm>
            <a:custGeom>
              <a:avLst/>
              <a:gdLst/>
              <a:ahLst/>
              <a:cxnLst/>
              <a:rect r="r" b="b" t="t" l="l"/>
              <a:pathLst>
                <a:path h="1623042" w="812800">
                  <a:moveTo>
                    <a:pt x="0" y="0"/>
                  </a:moveTo>
                  <a:lnTo>
                    <a:pt x="812800" y="0"/>
                  </a:lnTo>
                  <a:lnTo>
                    <a:pt x="812800" y="1623042"/>
                  </a:lnTo>
                  <a:lnTo>
                    <a:pt x="0" y="1623042"/>
                  </a:lnTo>
                  <a:close/>
                </a:path>
              </a:pathLst>
            </a:custGeom>
            <a:blipFill>
              <a:blip r:embed="rId4"/>
              <a:stretch>
                <a:fillRect l="0" t="-4342" r="0" b="-4342"/>
              </a:stretch>
            </a:blipFill>
          </p:spPr>
        </p:sp>
      </p:grpSp>
      <p:grpSp>
        <p:nvGrpSpPr>
          <p:cNvPr name="Group 16" id="16"/>
          <p:cNvGrpSpPr/>
          <p:nvPr/>
        </p:nvGrpSpPr>
        <p:grpSpPr>
          <a:xfrm rot="0">
            <a:off x="12558824" y="-548407"/>
            <a:ext cx="5447507" cy="11260644"/>
            <a:chOff x="0" y="0"/>
            <a:chExt cx="1236857" cy="2556731"/>
          </a:xfrm>
        </p:grpSpPr>
        <p:sp>
          <p:nvSpPr>
            <p:cNvPr name="Freeform 17" id="17"/>
            <p:cNvSpPr/>
            <p:nvPr/>
          </p:nvSpPr>
          <p:spPr>
            <a:xfrm flipH="false" flipV="false" rot="0">
              <a:off x="0" y="0"/>
              <a:ext cx="1236857" cy="2556731"/>
            </a:xfrm>
            <a:custGeom>
              <a:avLst/>
              <a:gdLst/>
              <a:ahLst/>
              <a:cxnLst/>
              <a:rect r="r" b="b" t="t" l="l"/>
              <a:pathLst>
                <a:path h="2556731" w="1236857">
                  <a:moveTo>
                    <a:pt x="0" y="0"/>
                  </a:moveTo>
                  <a:lnTo>
                    <a:pt x="1236857" y="0"/>
                  </a:lnTo>
                  <a:lnTo>
                    <a:pt x="1236857" y="2556731"/>
                  </a:lnTo>
                  <a:lnTo>
                    <a:pt x="0" y="2556731"/>
                  </a:lnTo>
                  <a:close/>
                </a:path>
              </a:pathLst>
            </a:custGeom>
            <a:solidFill>
              <a:srgbClr val="FFFFFF">
                <a:alpha val="6667"/>
              </a:srgbClr>
            </a:solidFill>
          </p:spPr>
        </p:sp>
        <p:sp>
          <p:nvSpPr>
            <p:cNvPr name="TextBox 18" id="18"/>
            <p:cNvSpPr txBox="true"/>
            <p:nvPr/>
          </p:nvSpPr>
          <p:spPr>
            <a:xfrm>
              <a:off x="0" y="-38100"/>
              <a:ext cx="1236857" cy="2594831"/>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2767965" y="335598"/>
            <a:ext cx="4958342" cy="10217072"/>
            <a:chOff x="0" y="0"/>
            <a:chExt cx="827785" cy="1705719"/>
          </a:xfrm>
        </p:grpSpPr>
        <p:sp>
          <p:nvSpPr>
            <p:cNvPr name="Freeform 20" id="20"/>
            <p:cNvSpPr/>
            <p:nvPr/>
          </p:nvSpPr>
          <p:spPr>
            <a:xfrm flipH="false" flipV="false" rot="0">
              <a:off x="0" y="0"/>
              <a:ext cx="827785" cy="1705719"/>
            </a:xfrm>
            <a:custGeom>
              <a:avLst/>
              <a:gdLst/>
              <a:ahLst/>
              <a:cxnLst/>
              <a:rect r="r" b="b" t="t" l="l"/>
              <a:pathLst>
                <a:path h="1705719" w="827785">
                  <a:moveTo>
                    <a:pt x="0" y="0"/>
                  </a:moveTo>
                  <a:lnTo>
                    <a:pt x="827785" y="0"/>
                  </a:lnTo>
                  <a:lnTo>
                    <a:pt x="827785" y="1705719"/>
                  </a:lnTo>
                  <a:lnTo>
                    <a:pt x="0" y="1705719"/>
                  </a:lnTo>
                  <a:close/>
                </a:path>
              </a:pathLst>
            </a:custGeom>
            <a:blipFill>
              <a:blip r:embed="rId5"/>
              <a:stretch>
                <a:fillRect l="0" t="-2607" r="0" b="-2607"/>
              </a:stretch>
            </a:blipFill>
          </p:spPr>
        </p:sp>
      </p:grpSp>
      <p:sp>
        <p:nvSpPr>
          <p:cNvPr name="TextBox 21" id="21"/>
          <p:cNvSpPr txBox="true"/>
          <p:nvPr/>
        </p:nvSpPr>
        <p:spPr>
          <a:xfrm rot="0">
            <a:off x="401484" y="904875"/>
            <a:ext cx="5452417" cy="1111250"/>
          </a:xfrm>
          <a:prstGeom prst="rect">
            <a:avLst/>
          </a:prstGeom>
        </p:spPr>
        <p:txBody>
          <a:bodyPr anchor="t" rtlCol="false" tIns="0" lIns="0" bIns="0" rIns="0">
            <a:spAutoFit/>
          </a:bodyPr>
          <a:lstStyle/>
          <a:p>
            <a:pPr algn="l">
              <a:lnSpc>
                <a:spcPts val="9099"/>
              </a:lnSpc>
              <a:spcBef>
                <a:spcPct val="0"/>
              </a:spcBef>
            </a:pPr>
            <a:r>
              <a:rPr lang="en-US" sz="6499">
                <a:solidFill>
                  <a:srgbClr val="FFFFFF"/>
                </a:solidFill>
                <a:latin typeface="Anton"/>
                <a:ea typeface="Anton"/>
                <a:cs typeface="Anton"/>
                <a:sym typeface="Anton"/>
              </a:rPr>
              <a:t>OUR APP</a:t>
            </a:r>
          </a:p>
        </p:txBody>
      </p:sp>
      <p:sp>
        <p:nvSpPr>
          <p:cNvPr name="TextBox 22" id="22"/>
          <p:cNvSpPr txBox="true"/>
          <p:nvPr/>
        </p:nvSpPr>
        <p:spPr>
          <a:xfrm rot="0">
            <a:off x="540502" y="1987550"/>
            <a:ext cx="11226006" cy="2643224"/>
          </a:xfrm>
          <a:prstGeom prst="rect">
            <a:avLst/>
          </a:prstGeom>
        </p:spPr>
        <p:txBody>
          <a:bodyPr anchor="t" rtlCol="false" tIns="0" lIns="0" bIns="0" rIns="0">
            <a:spAutoFit/>
          </a:bodyPr>
          <a:lstStyle/>
          <a:p>
            <a:pPr algn="just">
              <a:lnSpc>
                <a:spcPts val="2360"/>
              </a:lnSpc>
              <a:spcBef>
                <a:spcPct val="0"/>
              </a:spcBef>
            </a:pPr>
            <a:r>
              <a:rPr lang="en-US" sz="1686">
                <a:solidFill>
                  <a:srgbClr val="FFFFFF"/>
                </a:solidFill>
                <a:latin typeface="Canva Sans"/>
                <a:ea typeface="Canva Sans"/>
                <a:cs typeface="Canva Sans"/>
                <a:sym typeface="Canva Sans"/>
              </a:rPr>
              <a:t>Engagement: Interactive features like quizzes and notifications keep users involved.</a:t>
            </a:r>
          </a:p>
          <a:p>
            <a:pPr algn="just">
              <a:lnSpc>
                <a:spcPts val="2360"/>
              </a:lnSpc>
              <a:spcBef>
                <a:spcPct val="0"/>
              </a:spcBef>
            </a:pPr>
          </a:p>
          <a:p>
            <a:pPr algn="just">
              <a:lnSpc>
                <a:spcPts val="2360"/>
              </a:lnSpc>
              <a:spcBef>
                <a:spcPct val="0"/>
              </a:spcBef>
            </a:pPr>
            <a:r>
              <a:rPr lang="en-US" sz="1686">
                <a:solidFill>
                  <a:srgbClr val="FFFFFF"/>
                </a:solidFill>
                <a:latin typeface="Canva Sans"/>
                <a:ea typeface="Canva Sans"/>
                <a:cs typeface="Canva Sans"/>
                <a:sym typeface="Canva Sans"/>
              </a:rPr>
              <a:t>Educational Tool: Provides up-to-date information for students and space enthusiasts.</a:t>
            </a:r>
          </a:p>
          <a:p>
            <a:pPr algn="just">
              <a:lnSpc>
                <a:spcPts val="2360"/>
              </a:lnSpc>
              <a:spcBef>
                <a:spcPct val="0"/>
              </a:spcBef>
            </a:pPr>
          </a:p>
          <a:p>
            <a:pPr algn="just">
              <a:lnSpc>
                <a:spcPts val="2360"/>
              </a:lnSpc>
              <a:spcBef>
                <a:spcPct val="0"/>
              </a:spcBef>
            </a:pPr>
            <a:r>
              <a:rPr lang="en-US" sz="1686">
                <a:solidFill>
                  <a:srgbClr val="FFFFFF"/>
                </a:solidFill>
                <a:latin typeface="Canva Sans"/>
                <a:ea typeface="Canva Sans"/>
                <a:cs typeface="Canva Sans"/>
                <a:sym typeface="Canva Sans"/>
              </a:rPr>
              <a:t>Community Building: Users can connect and share discoveries with others.</a:t>
            </a:r>
          </a:p>
          <a:p>
            <a:pPr algn="just">
              <a:lnSpc>
                <a:spcPts val="2360"/>
              </a:lnSpc>
              <a:spcBef>
                <a:spcPct val="0"/>
              </a:spcBef>
            </a:pPr>
          </a:p>
          <a:p>
            <a:pPr algn="just">
              <a:lnSpc>
                <a:spcPts val="2360"/>
              </a:lnSpc>
              <a:spcBef>
                <a:spcPct val="0"/>
              </a:spcBef>
            </a:pPr>
            <a:r>
              <a:rPr lang="en-US" sz="1686">
                <a:solidFill>
                  <a:srgbClr val="FFFFFF"/>
                </a:solidFill>
                <a:latin typeface="Canva Sans"/>
                <a:ea typeface="Canva Sans"/>
                <a:cs typeface="Canva Sans"/>
                <a:sym typeface="Canva Sans"/>
              </a:rPr>
              <a:t>Data Visualization: Graphs and charts simplify complex exoplanet data.</a:t>
            </a:r>
          </a:p>
          <a:p>
            <a:pPr algn="just">
              <a:lnSpc>
                <a:spcPts val="2360"/>
              </a:lnSpc>
              <a:spcBef>
                <a:spcPct val="0"/>
              </a:spcBef>
            </a:pPr>
          </a:p>
          <a:p>
            <a:pPr algn="just">
              <a:lnSpc>
                <a:spcPts val="2360"/>
              </a:lnSpc>
              <a:spcBef>
                <a:spcPct val="0"/>
              </a:spcBef>
            </a:pPr>
            <a:r>
              <a:rPr lang="en-US" sz="1686">
                <a:solidFill>
                  <a:srgbClr val="FFFFFF"/>
                </a:solidFill>
                <a:latin typeface="Canva Sans"/>
                <a:ea typeface="Canva Sans"/>
                <a:cs typeface="Canva Sans"/>
                <a:sym typeface="Canva Sans"/>
              </a:rPr>
              <a:t>Real-Time Updates: Push notifications about new discoveries and mission updates keep users informed.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18240375" y="8165445"/>
            <a:ext cx="47625" cy="1092855"/>
            <a:chOff x="0" y="0"/>
            <a:chExt cx="12543" cy="287830"/>
          </a:xfrm>
        </p:grpSpPr>
        <p:sp>
          <p:nvSpPr>
            <p:cNvPr name="Freeform 4" id="4"/>
            <p:cNvSpPr/>
            <p:nvPr/>
          </p:nvSpPr>
          <p:spPr>
            <a:xfrm flipH="false" flipV="false" rot="0">
              <a:off x="0" y="0"/>
              <a:ext cx="12543" cy="287830"/>
            </a:xfrm>
            <a:custGeom>
              <a:avLst/>
              <a:gdLst/>
              <a:ahLst/>
              <a:cxnLst/>
              <a:rect r="r" b="b" t="t" l="l"/>
              <a:pathLst>
                <a:path h="287830" w="12543">
                  <a:moveTo>
                    <a:pt x="0" y="0"/>
                  </a:moveTo>
                  <a:lnTo>
                    <a:pt x="12543" y="0"/>
                  </a:lnTo>
                  <a:lnTo>
                    <a:pt x="12543" y="287830"/>
                  </a:lnTo>
                  <a:lnTo>
                    <a:pt x="0" y="287830"/>
                  </a:lnTo>
                  <a:close/>
                </a:path>
              </a:pathLst>
            </a:custGeom>
            <a:solidFill>
              <a:srgbClr val="FFFFFF"/>
            </a:solidFill>
          </p:spPr>
        </p:sp>
        <p:sp>
          <p:nvSpPr>
            <p:cNvPr name="TextBox 5" id="5"/>
            <p:cNvSpPr txBox="true"/>
            <p:nvPr/>
          </p:nvSpPr>
          <p:spPr>
            <a:xfrm>
              <a:off x="0" y="-38100"/>
              <a:ext cx="12543" cy="3259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3888655" y="3525302"/>
            <a:ext cx="3049503" cy="3049503"/>
            <a:chOff x="0" y="0"/>
            <a:chExt cx="1653642" cy="1653642"/>
          </a:xfrm>
        </p:grpSpPr>
        <p:sp>
          <p:nvSpPr>
            <p:cNvPr name="Freeform 7" id="7"/>
            <p:cNvSpPr/>
            <p:nvPr/>
          </p:nvSpPr>
          <p:spPr>
            <a:xfrm flipH="false" flipV="false" rot="0">
              <a:off x="0" y="0"/>
              <a:ext cx="1653642" cy="1653642"/>
            </a:xfrm>
            <a:custGeom>
              <a:avLst/>
              <a:gdLst/>
              <a:ahLst/>
              <a:cxnLst/>
              <a:rect r="r" b="b" t="t" l="l"/>
              <a:pathLst>
                <a:path h="1653642" w="1653642">
                  <a:moveTo>
                    <a:pt x="0" y="0"/>
                  </a:moveTo>
                  <a:lnTo>
                    <a:pt x="1653642" y="0"/>
                  </a:lnTo>
                  <a:lnTo>
                    <a:pt x="1653642" y="1653642"/>
                  </a:lnTo>
                  <a:lnTo>
                    <a:pt x="0" y="1653642"/>
                  </a:lnTo>
                  <a:close/>
                </a:path>
              </a:pathLst>
            </a:custGeom>
            <a:solidFill>
              <a:srgbClr val="FFFFFF">
                <a:alpha val="6667"/>
              </a:srgbClr>
            </a:solidFill>
          </p:spPr>
        </p:sp>
        <p:sp>
          <p:nvSpPr>
            <p:cNvPr name="TextBox 8" id="8"/>
            <p:cNvSpPr txBox="true"/>
            <p:nvPr/>
          </p:nvSpPr>
          <p:spPr>
            <a:xfrm>
              <a:off x="0" y="-38100"/>
              <a:ext cx="1653642" cy="169174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4090119" y="3726767"/>
            <a:ext cx="2646574" cy="264657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3"/>
              <a:stretch>
                <a:fillRect l="-38888" t="0" r="-38888" b="0"/>
              </a:stretch>
            </a:blipFill>
          </p:spPr>
        </p:sp>
      </p:grpSp>
      <p:grpSp>
        <p:nvGrpSpPr>
          <p:cNvPr name="Group 11" id="11"/>
          <p:cNvGrpSpPr/>
          <p:nvPr/>
        </p:nvGrpSpPr>
        <p:grpSpPr>
          <a:xfrm rot="0">
            <a:off x="7619248" y="3525302"/>
            <a:ext cx="3049503" cy="3049503"/>
            <a:chOff x="0" y="0"/>
            <a:chExt cx="1653642" cy="1653642"/>
          </a:xfrm>
        </p:grpSpPr>
        <p:sp>
          <p:nvSpPr>
            <p:cNvPr name="Freeform 12" id="12"/>
            <p:cNvSpPr/>
            <p:nvPr/>
          </p:nvSpPr>
          <p:spPr>
            <a:xfrm flipH="false" flipV="false" rot="0">
              <a:off x="0" y="0"/>
              <a:ext cx="1653642" cy="1653642"/>
            </a:xfrm>
            <a:custGeom>
              <a:avLst/>
              <a:gdLst/>
              <a:ahLst/>
              <a:cxnLst/>
              <a:rect r="r" b="b" t="t" l="l"/>
              <a:pathLst>
                <a:path h="1653642" w="1653642">
                  <a:moveTo>
                    <a:pt x="0" y="0"/>
                  </a:moveTo>
                  <a:lnTo>
                    <a:pt x="1653642" y="0"/>
                  </a:lnTo>
                  <a:lnTo>
                    <a:pt x="1653642" y="1653642"/>
                  </a:lnTo>
                  <a:lnTo>
                    <a:pt x="0" y="1653642"/>
                  </a:lnTo>
                  <a:close/>
                </a:path>
              </a:pathLst>
            </a:custGeom>
            <a:solidFill>
              <a:srgbClr val="FFFFFF">
                <a:alpha val="6667"/>
              </a:srgbClr>
            </a:solidFill>
          </p:spPr>
        </p:sp>
        <p:sp>
          <p:nvSpPr>
            <p:cNvPr name="TextBox 13" id="13"/>
            <p:cNvSpPr txBox="true"/>
            <p:nvPr/>
          </p:nvSpPr>
          <p:spPr>
            <a:xfrm>
              <a:off x="0" y="-38100"/>
              <a:ext cx="1653642" cy="169174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7820713" y="3726767"/>
            <a:ext cx="2646574" cy="264657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4"/>
              <a:stretch>
                <a:fillRect l="-38888" t="0" r="-38888" b="0"/>
              </a:stretch>
            </a:blipFill>
          </p:spPr>
        </p:sp>
      </p:grpSp>
      <p:grpSp>
        <p:nvGrpSpPr>
          <p:cNvPr name="Group 16" id="16"/>
          <p:cNvGrpSpPr/>
          <p:nvPr/>
        </p:nvGrpSpPr>
        <p:grpSpPr>
          <a:xfrm rot="0">
            <a:off x="11602202" y="3525302"/>
            <a:ext cx="3049503" cy="3049503"/>
            <a:chOff x="0" y="0"/>
            <a:chExt cx="1653642" cy="1653642"/>
          </a:xfrm>
        </p:grpSpPr>
        <p:sp>
          <p:nvSpPr>
            <p:cNvPr name="Freeform 17" id="17"/>
            <p:cNvSpPr/>
            <p:nvPr/>
          </p:nvSpPr>
          <p:spPr>
            <a:xfrm flipH="false" flipV="false" rot="0">
              <a:off x="0" y="0"/>
              <a:ext cx="1653642" cy="1653642"/>
            </a:xfrm>
            <a:custGeom>
              <a:avLst/>
              <a:gdLst/>
              <a:ahLst/>
              <a:cxnLst/>
              <a:rect r="r" b="b" t="t" l="l"/>
              <a:pathLst>
                <a:path h="1653642" w="1653642">
                  <a:moveTo>
                    <a:pt x="0" y="0"/>
                  </a:moveTo>
                  <a:lnTo>
                    <a:pt x="1653642" y="0"/>
                  </a:lnTo>
                  <a:lnTo>
                    <a:pt x="1653642" y="1653642"/>
                  </a:lnTo>
                  <a:lnTo>
                    <a:pt x="0" y="1653642"/>
                  </a:lnTo>
                  <a:close/>
                </a:path>
              </a:pathLst>
            </a:custGeom>
            <a:solidFill>
              <a:srgbClr val="FFFFFF">
                <a:alpha val="6667"/>
              </a:srgbClr>
            </a:solidFill>
          </p:spPr>
        </p:sp>
        <p:sp>
          <p:nvSpPr>
            <p:cNvPr name="TextBox 18" id="18"/>
            <p:cNvSpPr txBox="true"/>
            <p:nvPr/>
          </p:nvSpPr>
          <p:spPr>
            <a:xfrm>
              <a:off x="0" y="-38100"/>
              <a:ext cx="1653642" cy="1691742"/>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356256" y="3820213"/>
            <a:ext cx="2646574" cy="2646574"/>
            <a:chOff x="0" y="0"/>
            <a:chExt cx="812800" cy="812800"/>
          </a:xfrm>
        </p:grpSpPr>
        <p:sp>
          <p:nvSpPr>
            <p:cNvPr name="Freeform 20" id="20"/>
            <p:cNvSpPr/>
            <p:nvPr/>
          </p:nvSpPr>
          <p:spPr>
            <a:xfrm flipH="true" flipV="false" rot="0">
              <a:off x="0" y="0"/>
              <a:ext cx="812800" cy="812800"/>
            </a:xfrm>
            <a:custGeom>
              <a:avLst/>
              <a:gdLst/>
              <a:ahLst/>
              <a:cxnLst/>
              <a:rect r="r" b="b" t="t" l="l"/>
              <a:pathLst>
                <a:path h="812800" w="812800">
                  <a:moveTo>
                    <a:pt x="812800" y="0"/>
                  </a:moveTo>
                  <a:lnTo>
                    <a:pt x="0" y="0"/>
                  </a:lnTo>
                  <a:lnTo>
                    <a:pt x="0" y="812800"/>
                  </a:lnTo>
                  <a:lnTo>
                    <a:pt x="812800" y="812800"/>
                  </a:lnTo>
                  <a:close/>
                </a:path>
              </a:pathLst>
            </a:custGeom>
            <a:solidFill>
              <a:srgbClr val="000000">
                <a:alpha val="0"/>
              </a:srgbClr>
            </a:solidFill>
            <a:ln w="12700">
              <a:solidFill>
                <a:srgbClr val="000000"/>
              </a:solidFill>
            </a:ln>
          </p:spPr>
        </p:sp>
      </p:grpSp>
      <p:grpSp>
        <p:nvGrpSpPr>
          <p:cNvPr name="Group 21" id="21"/>
          <p:cNvGrpSpPr/>
          <p:nvPr/>
        </p:nvGrpSpPr>
        <p:grpSpPr>
          <a:xfrm rot="0">
            <a:off x="158061" y="3525302"/>
            <a:ext cx="3049503" cy="3049503"/>
            <a:chOff x="0" y="0"/>
            <a:chExt cx="1653642" cy="1653642"/>
          </a:xfrm>
        </p:grpSpPr>
        <p:sp>
          <p:nvSpPr>
            <p:cNvPr name="Freeform 22" id="22"/>
            <p:cNvSpPr/>
            <p:nvPr/>
          </p:nvSpPr>
          <p:spPr>
            <a:xfrm flipH="false" flipV="false" rot="0">
              <a:off x="0" y="0"/>
              <a:ext cx="1653642" cy="1653642"/>
            </a:xfrm>
            <a:custGeom>
              <a:avLst/>
              <a:gdLst/>
              <a:ahLst/>
              <a:cxnLst/>
              <a:rect r="r" b="b" t="t" l="l"/>
              <a:pathLst>
                <a:path h="1653642" w="1653642">
                  <a:moveTo>
                    <a:pt x="0" y="0"/>
                  </a:moveTo>
                  <a:lnTo>
                    <a:pt x="1653642" y="0"/>
                  </a:lnTo>
                  <a:lnTo>
                    <a:pt x="1653642" y="1653642"/>
                  </a:lnTo>
                  <a:lnTo>
                    <a:pt x="0" y="1653642"/>
                  </a:lnTo>
                  <a:close/>
                </a:path>
              </a:pathLst>
            </a:custGeom>
            <a:solidFill>
              <a:srgbClr val="FFFFFF">
                <a:alpha val="6667"/>
              </a:srgbClr>
            </a:solidFill>
          </p:spPr>
        </p:sp>
        <p:sp>
          <p:nvSpPr>
            <p:cNvPr name="TextBox 23" id="23"/>
            <p:cNvSpPr txBox="true"/>
            <p:nvPr/>
          </p:nvSpPr>
          <p:spPr>
            <a:xfrm>
              <a:off x="0" y="-38100"/>
              <a:ext cx="1653642" cy="1691742"/>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1848140" y="3820213"/>
            <a:ext cx="2646574" cy="264657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5"/>
              <a:stretch>
                <a:fillRect l="-38888" t="0" r="-38888" b="0"/>
              </a:stretch>
            </a:blipFill>
          </p:spPr>
        </p:sp>
      </p:grpSp>
      <p:grpSp>
        <p:nvGrpSpPr>
          <p:cNvPr name="Group 26" id="26"/>
          <p:cNvGrpSpPr/>
          <p:nvPr/>
        </p:nvGrpSpPr>
        <p:grpSpPr>
          <a:xfrm rot="0">
            <a:off x="15394655" y="3525302"/>
            <a:ext cx="3049503" cy="3049503"/>
            <a:chOff x="0" y="0"/>
            <a:chExt cx="1653642" cy="1653642"/>
          </a:xfrm>
        </p:grpSpPr>
        <p:sp>
          <p:nvSpPr>
            <p:cNvPr name="Freeform 27" id="27"/>
            <p:cNvSpPr/>
            <p:nvPr/>
          </p:nvSpPr>
          <p:spPr>
            <a:xfrm flipH="false" flipV="false" rot="0">
              <a:off x="0" y="0"/>
              <a:ext cx="1653642" cy="1653642"/>
            </a:xfrm>
            <a:custGeom>
              <a:avLst/>
              <a:gdLst/>
              <a:ahLst/>
              <a:cxnLst/>
              <a:rect r="r" b="b" t="t" l="l"/>
              <a:pathLst>
                <a:path h="1653642" w="1653642">
                  <a:moveTo>
                    <a:pt x="0" y="0"/>
                  </a:moveTo>
                  <a:lnTo>
                    <a:pt x="1653642" y="0"/>
                  </a:lnTo>
                  <a:lnTo>
                    <a:pt x="1653642" y="1653642"/>
                  </a:lnTo>
                  <a:lnTo>
                    <a:pt x="0" y="1653642"/>
                  </a:lnTo>
                  <a:close/>
                </a:path>
              </a:pathLst>
            </a:custGeom>
            <a:solidFill>
              <a:srgbClr val="FFFFFF">
                <a:alpha val="6667"/>
              </a:srgbClr>
            </a:solidFill>
          </p:spPr>
        </p:sp>
        <p:sp>
          <p:nvSpPr>
            <p:cNvPr name="TextBox 28" id="28"/>
            <p:cNvSpPr txBox="true"/>
            <p:nvPr/>
          </p:nvSpPr>
          <p:spPr>
            <a:xfrm>
              <a:off x="0" y="-38100"/>
              <a:ext cx="1653642" cy="1691742"/>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15596119" y="3726767"/>
            <a:ext cx="2646574" cy="264657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6"/>
              <a:stretch>
                <a:fillRect l="-38888" t="0" r="-38888" b="0"/>
              </a:stretch>
            </a:blipFill>
          </p:spPr>
        </p:sp>
      </p:grpSp>
      <p:sp>
        <p:nvSpPr>
          <p:cNvPr name="Freeform 31" id="31"/>
          <p:cNvSpPr/>
          <p:nvPr/>
        </p:nvSpPr>
        <p:spPr>
          <a:xfrm flipH="false" flipV="false" rot="0">
            <a:off x="356256" y="3795866"/>
            <a:ext cx="2694316" cy="2670921"/>
          </a:xfrm>
          <a:custGeom>
            <a:avLst/>
            <a:gdLst/>
            <a:ahLst/>
            <a:cxnLst/>
            <a:rect r="r" b="b" t="t" l="l"/>
            <a:pathLst>
              <a:path h="2670921" w="2694316">
                <a:moveTo>
                  <a:pt x="0" y="0"/>
                </a:moveTo>
                <a:lnTo>
                  <a:pt x="2694316" y="0"/>
                </a:lnTo>
                <a:lnTo>
                  <a:pt x="2694316" y="2670921"/>
                </a:lnTo>
                <a:lnTo>
                  <a:pt x="0" y="2670921"/>
                </a:lnTo>
                <a:lnTo>
                  <a:pt x="0" y="0"/>
                </a:lnTo>
                <a:close/>
              </a:path>
            </a:pathLst>
          </a:custGeom>
          <a:blipFill>
            <a:blip r:embed="rId7"/>
            <a:stretch>
              <a:fillRect l="-38117" t="0" r="-38117" b="0"/>
            </a:stretch>
          </a:blipFill>
        </p:spPr>
      </p:sp>
      <p:sp>
        <p:nvSpPr>
          <p:cNvPr name="TextBox 32" id="32"/>
          <p:cNvSpPr txBox="true"/>
          <p:nvPr/>
        </p:nvSpPr>
        <p:spPr>
          <a:xfrm rot="0">
            <a:off x="4305865" y="1735247"/>
            <a:ext cx="9676270" cy="1111250"/>
          </a:xfrm>
          <a:prstGeom prst="rect">
            <a:avLst/>
          </a:prstGeom>
        </p:spPr>
        <p:txBody>
          <a:bodyPr anchor="t" rtlCol="false" tIns="0" lIns="0" bIns="0" rIns="0">
            <a:spAutoFit/>
          </a:bodyPr>
          <a:lstStyle/>
          <a:p>
            <a:pPr algn="ctr">
              <a:lnSpc>
                <a:spcPts val="9099"/>
              </a:lnSpc>
              <a:spcBef>
                <a:spcPct val="0"/>
              </a:spcBef>
            </a:pPr>
            <a:r>
              <a:rPr lang="en-US" sz="6499">
                <a:solidFill>
                  <a:srgbClr val="FFFFFF"/>
                </a:solidFill>
                <a:latin typeface="Anton"/>
                <a:ea typeface="Anton"/>
                <a:cs typeface="Anton"/>
                <a:sym typeface="Anton"/>
              </a:rPr>
              <a:t>MEET TYPES OF EXOPLANETS</a:t>
            </a:r>
          </a:p>
        </p:txBody>
      </p:sp>
      <p:sp>
        <p:nvSpPr>
          <p:cNvPr name="TextBox 33" id="33"/>
          <p:cNvSpPr txBox="true"/>
          <p:nvPr/>
        </p:nvSpPr>
        <p:spPr>
          <a:xfrm rot="0">
            <a:off x="3898062" y="6889130"/>
            <a:ext cx="2735520" cy="264160"/>
          </a:xfrm>
          <a:prstGeom prst="rect">
            <a:avLst/>
          </a:prstGeom>
        </p:spPr>
        <p:txBody>
          <a:bodyPr anchor="t" rtlCol="false" tIns="0" lIns="0" bIns="0" rIns="0">
            <a:spAutoFit/>
          </a:bodyPr>
          <a:lstStyle/>
          <a:p>
            <a:pPr algn="ctr">
              <a:lnSpc>
                <a:spcPts val="2239"/>
              </a:lnSpc>
              <a:spcBef>
                <a:spcPct val="0"/>
              </a:spcBef>
            </a:pPr>
            <a:r>
              <a:rPr lang="en-US" b="true" sz="1599">
                <a:solidFill>
                  <a:srgbClr val="FFFFFF"/>
                </a:solidFill>
                <a:latin typeface="Open Sans Bold"/>
                <a:ea typeface="Open Sans Bold"/>
                <a:cs typeface="Open Sans Bold"/>
                <a:sym typeface="Open Sans Bold"/>
              </a:rPr>
              <a:t>Super-Earths</a:t>
            </a:r>
          </a:p>
        </p:txBody>
      </p:sp>
      <p:sp>
        <p:nvSpPr>
          <p:cNvPr name="TextBox 34" id="34"/>
          <p:cNvSpPr txBox="true"/>
          <p:nvPr/>
        </p:nvSpPr>
        <p:spPr>
          <a:xfrm rot="0">
            <a:off x="7776240" y="6889130"/>
            <a:ext cx="2735520" cy="264160"/>
          </a:xfrm>
          <a:prstGeom prst="rect">
            <a:avLst/>
          </a:prstGeom>
        </p:spPr>
        <p:txBody>
          <a:bodyPr anchor="t" rtlCol="false" tIns="0" lIns="0" bIns="0" rIns="0">
            <a:spAutoFit/>
          </a:bodyPr>
          <a:lstStyle/>
          <a:p>
            <a:pPr algn="ctr">
              <a:lnSpc>
                <a:spcPts val="2239"/>
              </a:lnSpc>
              <a:spcBef>
                <a:spcPct val="0"/>
              </a:spcBef>
            </a:pPr>
            <a:r>
              <a:rPr lang="en-US" b="true" sz="1599">
                <a:solidFill>
                  <a:srgbClr val="FFFFFF"/>
                </a:solidFill>
                <a:latin typeface="Open Sans Bold"/>
                <a:ea typeface="Open Sans Bold"/>
                <a:cs typeface="Open Sans Bold"/>
                <a:sym typeface="Open Sans Bold"/>
              </a:rPr>
              <a:t>Neptunian</a:t>
            </a:r>
          </a:p>
        </p:txBody>
      </p:sp>
      <p:sp>
        <p:nvSpPr>
          <p:cNvPr name="TextBox 35" id="35"/>
          <p:cNvSpPr txBox="true"/>
          <p:nvPr/>
        </p:nvSpPr>
        <p:spPr>
          <a:xfrm rot="0">
            <a:off x="11759193" y="6889130"/>
            <a:ext cx="2735520" cy="264160"/>
          </a:xfrm>
          <a:prstGeom prst="rect">
            <a:avLst/>
          </a:prstGeom>
        </p:spPr>
        <p:txBody>
          <a:bodyPr anchor="t" rtlCol="false" tIns="0" lIns="0" bIns="0" rIns="0">
            <a:spAutoFit/>
          </a:bodyPr>
          <a:lstStyle/>
          <a:p>
            <a:pPr algn="ctr">
              <a:lnSpc>
                <a:spcPts val="2239"/>
              </a:lnSpc>
              <a:spcBef>
                <a:spcPct val="0"/>
              </a:spcBef>
            </a:pPr>
            <a:r>
              <a:rPr lang="en-US" b="true" sz="1599">
                <a:solidFill>
                  <a:srgbClr val="FFFFFF"/>
                </a:solidFill>
                <a:latin typeface="Open Sans Bold"/>
                <a:ea typeface="Open Sans Bold"/>
                <a:cs typeface="Open Sans Bold"/>
                <a:sym typeface="Open Sans Bold"/>
              </a:rPr>
              <a:t>Terrestrial</a:t>
            </a:r>
          </a:p>
        </p:txBody>
      </p:sp>
      <p:sp>
        <p:nvSpPr>
          <p:cNvPr name="TextBox 36" id="36"/>
          <p:cNvSpPr txBox="true"/>
          <p:nvPr/>
        </p:nvSpPr>
        <p:spPr>
          <a:xfrm rot="0">
            <a:off x="315052" y="6889130"/>
            <a:ext cx="2735520" cy="264160"/>
          </a:xfrm>
          <a:prstGeom prst="rect">
            <a:avLst/>
          </a:prstGeom>
        </p:spPr>
        <p:txBody>
          <a:bodyPr anchor="t" rtlCol="false" tIns="0" lIns="0" bIns="0" rIns="0">
            <a:spAutoFit/>
          </a:bodyPr>
          <a:lstStyle/>
          <a:p>
            <a:pPr algn="ctr">
              <a:lnSpc>
                <a:spcPts val="2239"/>
              </a:lnSpc>
              <a:spcBef>
                <a:spcPct val="0"/>
              </a:spcBef>
            </a:pPr>
            <a:r>
              <a:rPr lang="en-US" b="true" sz="1599">
                <a:solidFill>
                  <a:srgbClr val="FFFFFF"/>
                </a:solidFill>
                <a:latin typeface="Open Sans Bold"/>
                <a:ea typeface="Open Sans Bold"/>
                <a:cs typeface="Open Sans Bold"/>
                <a:sym typeface="Open Sans Bold"/>
              </a:rPr>
              <a:t>Gas Giants</a:t>
            </a:r>
          </a:p>
        </p:txBody>
      </p:sp>
      <p:sp>
        <p:nvSpPr>
          <p:cNvPr name="TextBox 37" id="37"/>
          <p:cNvSpPr txBox="true"/>
          <p:nvPr/>
        </p:nvSpPr>
        <p:spPr>
          <a:xfrm rot="0">
            <a:off x="15551646" y="6889130"/>
            <a:ext cx="2735520" cy="264160"/>
          </a:xfrm>
          <a:prstGeom prst="rect">
            <a:avLst/>
          </a:prstGeom>
        </p:spPr>
        <p:txBody>
          <a:bodyPr anchor="t" rtlCol="false" tIns="0" lIns="0" bIns="0" rIns="0">
            <a:spAutoFit/>
          </a:bodyPr>
          <a:lstStyle/>
          <a:p>
            <a:pPr algn="ctr">
              <a:lnSpc>
                <a:spcPts val="2239"/>
              </a:lnSpc>
              <a:spcBef>
                <a:spcPct val="0"/>
              </a:spcBef>
            </a:pPr>
            <a:r>
              <a:rPr lang="en-US" b="true" sz="1599">
                <a:solidFill>
                  <a:srgbClr val="FFFFFF"/>
                </a:solidFill>
                <a:latin typeface="Open Sans Bold"/>
                <a:ea typeface="Open Sans Bold"/>
                <a:cs typeface="Open Sans Bold"/>
                <a:sym typeface="Open Sans Bold"/>
              </a:rPr>
              <a:t>Unknown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0" y="0"/>
            <a:ext cx="8246169" cy="10287000"/>
            <a:chOff x="0" y="0"/>
            <a:chExt cx="2171831" cy="2709333"/>
          </a:xfrm>
        </p:grpSpPr>
        <p:sp>
          <p:nvSpPr>
            <p:cNvPr name="Freeform 4" id="4"/>
            <p:cNvSpPr/>
            <p:nvPr/>
          </p:nvSpPr>
          <p:spPr>
            <a:xfrm flipH="false" flipV="false" rot="0">
              <a:off x="0" y="0"/>
              <a:ext cx="2171831" cy="2709333"/>
            </a:xfrm>
            <a:custGeom>
              <a:avLst/>
              <a:gdLst/>
              <a:ahLst/>
              <a:cxnLst/>
              <a:rect r="r" b="b" t="t" l="l"/>
              <a:pathLst>
                <a:path h="2709333" w="2171831">
                  <a:moveTo>
                    <a:pt x="0" y="0"/>
                  </a:moveTo>
                  <a:lnTo>
                    <a:pt x="2171831" y="0"/>
                  </a:lnTo>
                  <a:lnTo>
                    <a:pt x="2171831" y="2709333"/>
                  </a:lnTo>
                  <a:lnTo>
                    <a:pt x="0" y="2709333"/>
                  </a:lnTo>
                  <a:close/>
                </a:path>
              </a:pathLst>
            </a:custGeom>
            <a:solidFill>
              <a:srgbClr val="FFFFFF">
                <a:alpha val="6667"/>
              </a:srgbClr>
            </a:solidFill>
          </p:spPr>
        </p:sp>
        <p:sp>
          <p:nvSpPr>
            <p:cNvPr name="TextBox 5" id="5"/>
            <p:cNvSpPr txBox="true"/>
            <p:nvPr/>
          </p:nvSpPr>
          <p:spPr>
            <a:xfrm>
              <a:off x="0" y="-38100"/>
              <a:ext cx="2171831" cy="27474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0"/>
            <a:ext cx="7831370" cy="10287000"/>
            <a:chOff x="0" y="0"/>
            <a:chExt cx="1168151" cy="1534440"/>
          </a:xfrm>
        </p:grpSpPr>
        <p:sp>
          <p:nvSpPr>
            <p:cNvPr name="Freeform 7" id="7"/>
            <p:cNvSpPr/>
            <p:nvPr/>
          </p:nvSpPr>
          <p:spPr>
            <a:xfrm flipH="false" flipV="false" rot="0">
              <a:off x="0" y="0"/>
              <a:ext cx="1168150" cy="1534440"/>
            </a:xfrm>
            <a:custGeom>
              <a:avLst/>
              <a:gdLst/>
              <a:ahLst/>
              <a:cxnLst/>
              <a:rect r="r" b="b" t="t" l="l"/>
              <a:pathLst>
                <a:path h="1534440" w="1168150">
                  <a:moveTo>
                    <a:pt x="0" y="0"/>
                  </a:moveTo>
                  <a:lnTo>
                    <a:pt x="1168150" y="0"/>
                  </a:lnTo>
                  <a:lnTo>
                    <a:pt x="1168150" y="1534440"/>
                  </a:lnTo>
                  <a:lnTo>
                    <a:pt x="0" y="1534440"/>
                  </a:lnTo>
                  <a:close/>
                </a:path>
              </a:pathLst>
            </a:custGeom>
            <a:blipFill>
              <a:blip r:embed="rId3"/>
              <a:stretch>
                <a:fillRect l="-39510" t="0" r="-39510" b="0"/>
              </a:stretch>
            </a:blipFill>
          </p:spPr>
        </p:sp>
      </p:grpSp>
      <p:grpSp>
        <p:nvGrpSpPr>
          <p:cNvPr name="Group 8" id="8"/>
          <p:cNvGrpSpPr/>
          <p:nvPr/>
        </p:nvGrpSpPr>
        <p:grpSpPr>
          <a:xfrm rot="0">
            <a:off x="18240375" y="8165445"/>
            <a:ext cx="47625" cy="1092855"/>
            <a:chOff x="0" y="0"/>
            <a:chExt cx="12543" cy="287830"/>
          </a:xfrm>
        </p:grpSpPr>
        <p:sp>
          <p:nvSpPr>
            <p:cNvPr name="Freeform 9" id="9"/>
            <p:cNvSpPr/>
            <p:nvPr/>
          </p:nvSpPr>
          <p:spPr>
            <a:xfrm flipH="false" flipV="false" rot="0">
              <a:off x="0" y="0"/>
              <a:ext cx="12543" cy="287830"/>
            </a:xfrm>
            <a:custGeom>
              <a:avLst/>
              <a:gdLst/>
              <a:ahLst/>
              <a:cxnLst/>
              <a:rect r="r" b="b" t="t" l="l"/>
              <a:pathLst>
                <a:path h="287830" w="12543">
                  <a:moveTo>
                    <a:pt x="0" y="0"/>
                  </a:moveTo>
                  <a:lnTo>
                    <a:pt x="12543" y="0"/>
                  </a:lnTo>
                  <a:lnTo>
                    <a:pt x="12543" y="287830"/>
                  </a:lnTo>
                  <a:lnTo>
                    <a:pt x="0" y="287830"/>
                  </a:lnTo>
                  <a:close/>
                </a:path>
              </a:pathLst>
            </a:custGeom>
            <a:solidFill>
              <a:srgbClr val="FFFFFF"/>
            </a:solidFill>
          </p:spPr>
        </p:sp>
        <p:sp>
          <p:nvSpPr>
            <p:cNvPr name="TextBox 10" id="10"/>
            <p:cNvSpPr txBox="true"/>
            <p:nvPr/>
          </p:nvSpPr>
          <p:spPr>
            <a:xfrm>
              <a:off x="0" y="-38100"/>
              <a:ext cx="12543" cy="32593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8457983" y="1779032"/>
            <a:ext cx="9601417" cy="1111250"/>
          </a:xfrm>
          <a:prstGeom prst="rect">
            <a:avLst/>
          </a:prstGeom>
        </p:spPr>
        <p:txBody>
          <a:bodyPr anchor="t" rtlCol="false" tIns="0" lIns="0" bIns="0" rIns="0">
            <a:spAutoFit/>
          </a:bodyPr>
          <a:lstStyle/>
          <a:p>
            <a:pPr algn="l">
              <a:lnSpc>
                <a:spcPts val="9099"/>
              </a:lnSpc>
              <a:spcBef>
                <a:spcPct val="0"/>
              </a:spcBef>
            </a:pPr>
            <a:r>
              <a:rPr lang="en-US" sz="6499">
                <a:solidFill>
                  <a:srgbClr val="FFFFFF"/>
                </a:solidFill>
                <a:latin typeface="Anton"/>
                <a:ea typeface="Anton"/>
                <a:cs typeface="Anton"/>
                <a:sym typeface="Anton"/>
              </a:rPr>
              <a:t> OUTER SPACE AND EXOPLANETS</a:t>
            </a:r>
          </a:p>
        </p:txBody>
      </p:sp>
      <p:sp>
        <p:nvSpPr>
          <p:cNvPr name="TextBox 12" id="12"/>
          <p:cNvSpPr txBox="true"/>
          <p:nvPr/>
        </p:nvSpPr>
        <p:spPr>
          <a:xfrm rot="0">
            <a:off x="8686583" y="3425158"/>
            <a:ext cx="9553792" cy="4779138"/>
          </a:xfrm>
          <a:prstGeom prst="rect">
            <a:avLst/>
          </a:prstGeom>
        </p:spPr>
        <p:txBody>
          <a:bodyPr anchor="t" rtlCol="false" tIns="0" lIns="0" bIns="0" rIns="0">
            <a:spAutoFit/>
          </a:bodyPr>
          <a:lstStyle/>
          <a:p>
            <a:pPr algn="l">
              <a:lnSpc>
                <a:spcPts val="2563"/>
              </a:lnSpc>
            </a:pPr>
            <a:r>
              <a:rPr lang="en-US" sz="1831">
                <a:solidFill>
                  <a:srgbClr val="FFFFFF"/>
                </a:solidFill>
                <a:latin typeface="Open Sans"/>
                <a:ea typeface="Open Sans"/>
                <a:cs typeface="Open Sans"/>
                <a:sym typeface="Open Sans"/>
              </a:rPr>
              <a:t>•Humanity's journey to explore space has led to groundbreaking discoveries about planets beyond our solar system.</a:t>
            </a:r>
          </a:p>
          <a:p>
            <a:pPr algn="l">
              <a:lnSpc>
                <a:spcPts val="2563"/>
              </a:lnSpc>
            </a:pPr>
            <a:r>
              <a:rPr lang="en-US" sz="1831">
                <a:solidFill>
                  <a:srgbClr val="FFFFFF"/>
                </a:solidFill>
                <a:latin typeface="Open Sans"/>
                <a:ea typeface="Open Sans"/>
                <a:cs typeface="Open Sans"/>
                <a:sym typeface="Open Sans"/>
              </a:rPr>
              <a:t>•</a:t>
            </a:r>
          </a:p>
          <a:p>
            <a:pPr algn="l">
              <a:lnSpc>
                <a:spcPts val="2563"/>
              </a:lnSpc>
            </a:pPr>
            <a:r>
              <a:rPr lang="en-US" sz="1831">
                <a:solidFill>
                  <a:srgbClr val="FFFFFF"/>
                </a:solidFill>
                <a:latin typeface="Open Sans"/>
                <a:ea typeface="Open Sans"/>
                <a:cs typeface="Open Sans"/>
                <a:sym typeface="Open Sans"/>
              </a:rPr>
              <a:t>•Early Milestones: The launch of Sputnik in 1957 and the Apollo Moon landings set the stage for space exploration.</a:t>
            </a:r>
          </a:p>
          <a:p>
            <a:pPr algn="l">
              <a:lnSpc>
                <a:spcPts val="2563"/>
              </a:lnSpc>
            </a:pPr>
            <a:r>
              <a:rPr lang="en-US" sz="1831">
                <a:solidFill>
                  <a:srgbClr val="FFFFFF"/>
                </a:solidFill>
                <a:latin typeface="Open Sans"/>
                <a:ea typeface="Open Sans"/>
                <a:cs typeface="Open Sans"/>
                <a:sym typeface="Open Sans"/>
              </a:rPr>
              <a:t>•</a:t>
            </a:r>
          </a:p>
          <a:p>
            <a:pPr algn="l">
              <a:lnSpc>
                <a:spcPts val="2563"/>
              </a:lnSpc>
            </a:pPr>
            <a:r>
              <a:rPr lang="en-US" sz="1831">
                <a:solidFill>
                  <a:srgbClr val="FFFFFF"/>
                </a:solidFill>
                <a:latin typeface="Open Sans"/>
                <a:ea typeface="Open Sans"/>
                <a:cs typeface="Open Sans"/>
                <a:sym typeface="Open Sans"/>
              </a:rPr>
              <a:t>•Search for Exoplanets: The launch of the Kepler Space Telescope in 2009 was a turning point, discovering over 2,600 exoplanets.</a:t>
            </a:r>
          </a:p>
          <a:p>
            <a:pPr algn="l">
              <a:lnSpc>
                <a:spcPts val="2563"/>
              </a:lnSpc>
            </a:pPr>
            <a:r>
              <a:rPr lang="en-US" sz="1831">
                <a:solidFill>
                  <a:srgbClr val="FFFFFF"/>
                </a:solidFill>
                <a:latin typeface="Open Sans"/>
                <a:ea typeface="Open Sans"/>
                <a:cs typeface="Open Sans"/>
                <a:sym typeface="Open Sans"/>
              </a:rPr>
              <a:t>•</a:t>
            </a:r>
          </a:p>
          <a:p>
            <a:pPr algn="l">
              <a:lnSpc>
                <a:spcPts val="2563"/>
              </a:lnSpc>
            </a:pPr>
            <a:r>
              <a:rPr lang="en-US" sz="1831">
                <a:solidFill>
                  <a:srgbClr val="FFFFFF"/>
                </a:solidFill>
                <a:latin typeface="Open Sans"/>
                <a:ea typeface="Open Sans"/>
                <a:cs typeface="Open Sans"/>
                <a:sym typeface="Open Sans"/>
              </a:rPr>
              <a:t>•Next-Generation Exploration: The James Webb Space Telescope (2021) is providing deeper insights into exoplanets' atmospheres and potential for life.</a:t>
            </a:r>
          </a:p>
          <a:p>
            <a:pPr algn="l">
              <a:lnSpc>
                <a:spcPts val="2563"/>
              </a:lnSpc>
            </a:pPr>
            <a:r>
              <a:rPr lang="en-US" sz="1831">
                <a:solidFill>
                  <a:srgbClr val="FFFFFF"/>
                </a:solidFill>
                <a:latin typeface="Open Sans"/>
                <a:ea typeface="Open Sans"/>
                <a:cs typeface="Open Sans"/>
                <a:sym typeface="Open Sans"/>
              </a:rPr>
              <a:t>•</a:t>
            </a:r>
          </a:p>
          <a:p>
            <a:pPr algn="l">
              <a:lnSpc>
                <a:spcPts val="2563"/>
              </a:lnSpc>
            </a:pPr>
            <a:r>
              <a:rPr lang="en-US" sz="1831">
                <a:solidFill>
                  <a:srgbClr val="FFFFFF"/>
                </a:solidFill>
                <a:latin typeface="Open Sans"/>
                <a:ea typeface="Open Sans"/>
                <a:cs typeface="Open Sans"/>
                <a:sym typeface="Open Sans"/>
              </a:rPr>
              <a:t>•These missions fuel our curiosity, pushing the boundaries of where we might find habitable planets, and possibly, extraterrestrial life.</a:t>
            </a:r>
          </a:p>
          <a:p>
            <a:pPr algn="l">
              <a:lnSpc>
                <a:spcPts val="2563"/>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18240375" y="8165445"/>
            <a:ext cx="47625" cy="1092855"/>
            <a:chOff x="0" y="0"/>
            <a:chExt cx="12543" cy="287830"/>
          </a:xfrm>
        </p:grpSpPr>
        <p:sp>
          <p:nvSpPr>
            <p:cNvPr name="Freeform 4" id="4"/>
            <p:cNvSpPr/>
            <p:nvPr/>
          </p:nvSpPr>
          <p:spPr>
            <a:xfrm flipH="false" flipV="false" rot="0">
              <a:off x="0" y="0"/>
              <a:ext cx="12543" cy="287830"/>
            </a:xfrm>
            <a:custGeom>
              <a:avLst/>
              <a:gdLst/>
              <a:ahLst/>
              <a:cxnLst/>
              <a:rect r="r" b="b" t="t" l="l"/>
              <a:pathLst>
                <a:path h="287830" w="12543">
                  <a:moveTo>
                    <a:pt x="0" y="0"/>
                  </a:moveTo>
                  <a:lnTo>
                    <a:pt x="12543" y="0"/>
                  </a:lnTo>
                  <a:lnTo>
                    <a:pt x="12543" y="287830"/>
                  </a:lnTo>
                  <a:lnTo>
                    <a:pt x="0" y="287830"/>
                  </a:lnTo>
                  <a:close/>
                </a:path>
              </a:pathLst>
            </a:custGeom>
            <a:solidFill>
              <a:srgbClr val="FFFFFF"/>
            </a:solidFill>
          </p:spPr>
        </p:sp>
        <p:sp>
          <p:nvSpPr>
            <p:cNvPr name="TextBox 5" id="5"/>
            <p:cNvSpPr txBox="true"/>
            <p:nvPr/>
          </p:nvSpPr>
          <p:spPr>
            <a:xfrm>
              <a:off x="0" y="-38100"/>
              <a:ext cx="12543" cy="3259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144000" y="2004165"/>
            <a:ext cx="9096375" cy="6278671"/>
            <a:chOff x="0" y="0"/>
            <a:chExt cx="2395753" cy="1653642"/>
          </a:xfrm>
        </p:grpSpPr>
        <p:sp>
          <p:nvSpPr>
            <p:cNvPr name="Freeform 7" id="7"/>
            <p:cNvSpPr/>
            <p:nvPr/>
          </p:nvSpPr>
          <p:spPr>
            <a:xfrm flipH="false" flipV="false" rot="0">
              <a:off x="0" y="0"/>
              <a:ext cx="2395753" cy="1653642"/>
            </a:xfrm>
            <a:custGeom>
              <a:avLst/>
              <a:gdLst/>
              <a:ahLst/>
              <a:cxnLst/>
              <a:rect r="r" b="b" t="t" l="l"/>
              <a:pathLst>
                <a:path h="1653642" w="2395753">
                  <a:moveTo>
                    <a:pt x="0" y="0"/>
                  </a:moveTo>
                  <a:lnTo>
                    <a:pt x="2395753" y="0"/>
                  </a:lnTo>
                  <a:lnTo>
                    <a:pt x="2395753" y="1653642"/>
                  </a:lnTo>
                  <a:lnTo>
                    <a:pt x="0" y="1653642"/>
                  </a:lnTo>
                  <a:close/>
                </a:path>
              </a:pathLst>
            </a:custGeom>
            <a:solidFill>
              <a:srgbClr val="FFFFFF">
                <a:alpha val="6667"/>
              </a:srgbClr>
            </a:solidFill>
          </p:spPr>
        </p:sp>
        <p:sp>
          <p:nvSpPr>
            <p:cNvPr name="TextBox 8" id="8"/>
            <p:cNvSpPr txBox="true"/>
            <p:nvPr/>
          </p:nvSpPr>
          <p:spPr>
            <a:xfrm>
              <a:off x="0" y="-38100"/>
              <a:ext cx="2395753" cy="169174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117890" y="2418964"/>
            <a:ext cx="5449073" cy="544907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3"/>
              <a:stretch>
                <a:fillRect l="-38888" t="0" r="-38888" b="0"/>
              </a:stretch>
            </a:blipFill>
          </p:spPr>
        </p:sp>
      </p:grpSp>
      <p:grpSp>
        <p:nvGrpSpPr>
          <p:cNvPr name="Group 11" id="11"/>
          <p:cNvGrpSpPr/>
          <p:nvPr/>
        </p:nvGrpSpPr>
        <p:grpSpPr>
          <a:xfrm rot="0">
            <a:off x="15319313" y="2418964"/>
            <a:ext cx="2968687" cy="5449073"/>
            <a:chOff x="0" y="0"/>
            <a:chExt cx="442818" cy="812800"/>
          </a:xfrm>
        </p:grpSpPr>
        <p:sp>
          <p:nvSpPr>
            <p:cNvPr name="Freeform 12" id="12"/>
            <p:cNvSpPr/>
            <p:nvPr/>
          </p:nvSpPr>
          <p:spPr>
            <a:xfrm flipH="false" flipV="false" rot="0">
              <a:off x="0" y="0"/>
              <a:ext cx="442818" cy="812800"/>
            </a:xfrm>
            <a:custGeom>
              <a:avLst/>
              <a:gdLst/>
              <a:ahLst/>
              <a:cxnLst/>
              <a:rect r="r" b="b" t="t" l="l"/>
              <a:pathLst>
                <a:path h="812800" w="442818">
                  <a:moveTo>
                    <a:pt x="0" y="0"/>
                  </a:moveTo>
                  <a:lnTo>
                    <a:pt x="442818" y="0"/>
                  </a:lnTo>
                  <a:lnTo>
                    <a:pt x="442818" y="812800"/>
                  </a:lnTo>
                  <a:lnTo>
                    <a:pt x="0" y="812800"/>
                  </a:lnTo>
                  <a:close/>
                </a:path>
              </a:pathLst>
            </a:custGeom>
            <a:blipFill>
              <a:blip r:embed="rId4"/>
              <a:stretch>
                <a:fillRect l="-11260" t="0" r="-11260" b="0"/>
              </a:stretch>
            </a:blipFill>
          </p:spPr>
        </p:sp>
      </p:grpSp>
      <p:sp>
        <p:nvSpPr>
          <p:cNvPr name="TextBox 13" id="13"/>
          <p:cNvSpPr txBox="true"/>
          <p:nvPr/>
        </p:nvSpPr>
        <p:spPr>
          <a:xfrm rot="0">
            <a:off x="733026" y="2488104"/>
            <a:ext cx="4213259" cy="1111101"/>
          </a:xfrm>
          <a:prstGeom prst="rect">
            <a:avLst/>
          </a:prstGeom>
        </p:spPr>
        <p:txBody>
          <a:bodyPr anchor="t" rtlCol="false" tIns="0" lIns="0" bIns="0" rIns="0">
            <a:spAutoFit/>
          </a:bodyPr>
          <a:lstStyle/>
          <a:p>
            <a:pPr algn="l">
              <a:lnSpc>
                <a:spcPts val="9099"/>
              </a:lnSpc>
              <a:spcBef>
                <a:spcPct val="0"/>
              </a:spcBef>
            </a:pPr>
            <a:r>
              <a:rPr lang="en-US" sz="6499">
                <a:solidFill>
                  <a:srgbClr val="FFFFFF"/>
                </a:solidFill>
                <a:latin typeface="Anton"/>
                <a:ea typeface="Anton"/>
                <a:cs typeface="Anton"/>
                <a:sym typeface="Anton"/>
              </a:rPr>
              <a:t>THANK YOU</a:t>
            </a:r>
          </a:p>
        </p:txBody>
      </p:sp>
      <p:sp>
        <p:nvSpPr>
          <p:cNvPr name="TextBox 14" id="14"/>
          <p:cNvSpPr txBox="true"/>
          <p:nvPr/>
        </p:nvSpPr>
        <p:spPr>
          <a:xfrm rot="0">
            <a:off x="796894" y="4406935"/>
            <a:ext cx="9747793" cy="5006340"/>
          </a:xfrm>
          <a:prstGeom prst="rect">
            <a:avLst/>
          </a:prstGeom>
        </p:spPr>
        <p:txBody>
          <a:bodyPr anchor="t" rtlCol="false" tIns="0" lIns="0" bIns="0" rIns="0">
            <a:spAutoFit/>
          </a:bodyPr>
          <a:lstStyle/>
          <a:p>
            <a:pPr algn="just">
              <a:lnSpc>
                <a:spcPts val="3359"/>
              </a:lnSpc>
              <a:spcBef>
                <a:spcPct val="0"/>
              </a:spcBef>
            </a:pPr>
            <a:r>
              <a:rPr lang="en-US" sz="2399">
                <a:solidFill>
                  <a:srgbClr val="FFFFFF"/>
                </a:solidFill>
                <a:latin typeface="Canva Sans"/>
                <a:ea typeface="Canva Sans"/>
                <a:cs typeface="Canva Sans"/>
                <a:sym typeface="Canva Sans"/>
              </a:rPr>
              <a:t>We appreciate your time and interest in our project, C-SPACE .</a:t>
            </a:r>
          </a:p>
          <a:p>
            <a:pPr algn="just">
              <a:lnSpc>
                <a:spcPts val="3359"/>
              </a:lnSpc>
              <a:spcBef>
                <a:spcPct val="0"/>
              </a:spcBef>
            </a:pPr>
            <a:r>
              <a:rPr lang="en-US" sz="2399">
                <a:solidFill>
                  <a:srgbClr val="FFFFFF"/>
                </a:solidFill>
                <a:latin typeface="Canva Sans"/>
                <a:ea typeface="Canva Sans"/>
                <a:cs typeface="Canva Sans"/>
                <a:sym typeface="Canva Sans"/>
              </a:rPr>
              <a:t>Your support and feedback are invaluable in our mission to bring the wonders of exoplanets closer to everyone.</a:t>
            </a:r>
          </a:p>
          <a:p>
            <a:pPr algn="just">
              <a:lnSpc>
                <a:spcPts val="3359"/>
              </a:lnSpc>
              <a:spcBef>
                <a:spcPct val="0"/>
              </a:spcBef>
            </a:pPr>
            <a:r>
              <a:rPr lang="en-US" sz="2399">
                <a:solidFill>
                  <a:srgbClr val="FFFFFF"/>
                </a:solidFill>
                <a:latin typeface="Canva Sans"/>
                <a:ea typeface="Canva Sans"/>
                <a:cs typeface="Canva Sans"/>
                <a:sym typeface="Canva Sans"/>
              </a:rPr>
              <a:t>Special thanks to :</a:t>
            </a:r>
          </a:p>
          <a:p>
            <a:pPr algn="just">
              <a:lnSpc>
                <a:spcPts val="3359"/>
              </a:lnSpc>
              <a:spcBef>
                <a:spcPct val="0"/>
              </a:spcBef>
            </a:pPr>
            <a:r>
              <a:rPr lang="en-US" sz="2399">
                <a:solidFill>
                  <a:srgbClr val="FFFFFF"/>
                </a:solidFill>
                <a:latin typeface="Canva Sans"/>
                <a:ea typeface="Canva Sans"/>
                <a:cs typeface="Canva Sans"/>
                <a:sym typeface="Canva Sans"/>
              </a:rPr>
              <a:t>Our team for their hard work and dedication</a:t>
            </a:r>
          </a:p>
          <a:p>
            <a:pPr algn="just">
              <a:lnSpc>
                <a:spcPts val="3359"/>
              </a:lnSpc>
              <a:spcBef>
                <a:spcPct val="0"/>
              </a:spcBef>
            </a:pPr>
            <a:r>
              <a:rPr lang="en-US" sz="2399">
                <a:solidFill>
                  <a:srgbClr val="FFFFFF"/>
                </a:solidFill>
                <a:latin typeface="Canva Sans"/>
                <a:ea typeface="Canva Sans"/>
                <a:cs typeface="Canva Sans"/>
                <a:sym typeface="Canva Sans"/>
              </a:rPr>
              <a:t>NASA Space Apps Challenge for the opportunity</a:t>
            </a:r>
          </a:p>
          <a:p>
            <a:pPr algn="just">
              <a:lnSpc>
                <a:spcPts val="3359"/>
              </a:lnSpc>
              <a:spcBef>
                <a:spcPct val="0"/>
              </a:spcBef>
            </a:pPr>
            <a:r>
              <a:rPr lang="en-US" sz="2399">
                <a:solidFill>
                  <a:srgbClr val="FFFFFF"/>
                </a:solidFill>
                <a:latin typeface="Canva Sans"/>
                <a:ea typeface="Canva Sans"/>
                <a:cs typeface="Canva Sans"/>
                <a:sym typeface="Canva Sans"/>
              </a:rPr>
              <a:t>The Flutter community for providing powerful tools to bring our vision to life</a:t>
            </a:r>
          </a:p>
          <a:p>
            <a:pPr algn="just">
              <a:lnSpc>
                <a:spcPts val="3359"/>
              </a:lnSpc>
              <a:spcBef>
                <a:spcPct val="0"/>
              </a:spcBef>
            </a:pPr>
          </a:p>
          <a:p>
            <a:pPr algn="just">
              <a:lnSpc>
                <a:spcPts val="3359"/>
              </a:lnSpc>
              <a:spcBef>
                <a:spcPct val="0"/>
              </a:spcBef>
            </a:pPr>
          </a:p>
          <a:p>
            <a:pPr algn="just">
              <a:lnSpc>
                <a:spcPts val="3359"/>
              </a:lnSpc>
              <a:spcBef>
                <a:spcPct val="0"/>
              </a:spcBef>
            </a:pPr>
          </a:p>
          <a:p>
            <a:pPr algn="just">
              <a:lnSpc>
                <a:spcPts val="3359"/>
              </a:lnSpc>
              <a:spcBef>
                <a:spcPct val="0"/>
              </a:spcBef>
            </a:pPr>
            <a:r>
              <a:rPr lang="en-US" sz="2399">
                <a:solidFill>
                  <a:srgbClr val="FFFFFF"/>
                </a:solidFill>
                <a:latin typeface="Canva Sans"/>
                <a:ea typeface="Canva Sans"/>
                <a:cs typeface="Canva Sans"/>
                <a:sym typeface="Canva Sans"/>
              </a:rPr>
              <a:t>Stay curious and keep exploring the universe with us!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DAGSCjZsDtA</dc:identifier>
  <dcterms:modified xsi:type="dcterms:W3CDTF">2011-08-01T06:04:30Z</dcterms:modified>
  <cp:revision>1</cp:revision>
  <dc:title>Black Modern Outer Space Presentation</dc:title>
</cp:coreProperties>
</file>